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5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5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2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834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7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330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80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89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6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5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4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0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7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0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2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0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6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300" b="1" dirty="0"/>
              <a:t>INES - ANTREPRENORIAT NOU ÎN </a:t>
            </a:r>
            <a:br>
              <a:rPr lang="en-GB" sz="3300" b="1" dirty="0"/>
            </a:br>
            <a:r>
              <a:rPr lang="en-GB" sz="3300" b="1" dirty="0"/>
              <a:t>ECONOMIE SOCIALA – ID 316680</a:t>
            </a:r>
            <a:endParaRPr lang="ro-RO" sz="3300" b="1" dirty="0"/>
          </a:p>
        </p:txBody>
      </p:sp>
    </p:spTree>
    <p:extLst>
      <p:ext uri="{BB962C8B-B14F-4D97-AF65-F5344CB8AC3E}">
        <p14:creationId xmlns:p14="http://schemas.microsoft.com/office/powerpoint/2010/main" val="2717603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7" y="624110"/>
            <a:ext cx="10328955" cy="647341"/>
          </a:xfrm>
        </p:spPr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CONDITII FINANTARE</a:t>
            </a:r>
            <a:endParaRPr 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1271451"/>
            <a:ext cx="10328955" cy="4639771"/>
          </a:xfrm>
        </p:spPr>
        <p:txBody>
          <a:bodyPr/>
          <a:lstStyle/>
          <a:p>
            <a:pPr algn="just"/>
            <a:r>
              <a:rPr lang="en-GB" dirty="0"/>
              <a:t>IS </a:t>
            </a:r>
            <a:r>
              <a:rPr lang="en-GB" dirty="0" err="1"/>
              <a:t>dobandeste</a:t>
            </a:r>
            <a:r>
              <a:rPr lang="en-GB" dirty="0"/>
              <a:t> </a:t>
            </a:r>
            <a:r>
              <a:rPr lang="en-GB" dirty="0" err="1"/>
              <a:t>atestatul</a:t>
            </a:r>
            <a:r>
              <a:rPr lang="en-GB" dirty="0"/>
              <a:t> in </a:t>
            </a:r>
            <a:r>
              <a:rPr lang="en-GB" dirty="0" err="1"/>
              <a:t>termen</a:t>
            </a:r>
            <a:r>
              <a:rPr lang="en-GB" dirty="0"/>
              <a:t> de maximum 4 </a:t>
            </a:r>
            <a:r>
              <a:rPr lang="en-GB" dirty="0" err="1"/>
              <a:t>luni</a:t>
            </a:r>
            <a:r>
              <a:rPr lang="en-GB" dirty="0"/>
              <a:t> de la </a:t>
            </a:r>
            <a:r>
              <a:rPr lang="en-GB" dirty="0" err="1"/>
              <a:t>infiintare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beneficiar</a:t>
            </a:r>
            <a:r>
              <a:rPr lang="en-GB" dirty="0"/>
              <a:t> al </a:t>
            </a:r>
            <a:r>
              <a:rPr lang="en-GB" dirty="0" err="1"/>
              <a:t>ajutorului</a:t>
            </a:r>
            <a:r>
              <a:rPr lang="en-GB" dirty="0"/>
              <a:t> de </a:t>
            </a:r>
            <a:r>
              <a:rPr lang="en-GB" dirty="0" err="1"/>
              <a:t>minimis</a:t>
            </a:r>
            <a:r>
              <a:rPr lang="en-GB" dirty="0"/>
              <a:t> </a:t>
            </a:r>
            <a:r>
              <a:rPr lang="en-GB" dirty="0" err="1"/>
              <a:t>angajeaza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intreprinderilor</a:t>
            </a:r>
            <a:r>
              <a:rPr lang="en-GB" dirty="0"/>
              <a:t> </a:t>
            </a:r>
            <a:r>
              <a:rPr lang="en-GB" dirty="0" err="1"/>
              <a:t>nou</a:t>
            </a:r>
            <a:r>
              <a:rPr lang="en-GB" dirty="0"/>
              <a:t> </a:t>
            </a:r>
            <a:r>
              <a:rPr lang="en-GB" dirty="0" err="1"/>
              <a:t>infiintate</a:t>
            </a:r>
            <a:r>
              <a:rPr lang="en-GB" dirty="0"/>
              <a:t> </a:t>
            </a:r>
            <a:r>
              <a:rPr lang="en-GB" dirty="0" err="1"/>
              <a:t>numarul</a:t>
            </a:r>
            <a:r>
              <a:rPr lang="en-GB" dirty="0"/>
              <a:t> minim de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care s-a </a:t>
            </a:r>
            <a:r>
              <a:rPr lang="en-GB" dirty="0" err="1"/>
              <a:t>obligat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le </a:t>
            </a:r>
            <a:r>
              <a:rPr lang="en-GB" dirty="0" err="1"/>
              <a:t>angajeze</a:t>
            </a:r>
            <a:r>
              <a:rPr lang="en-GB" dirty="0"/>
              <a:t> la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tarziu</a:t>
            </a:r>
            <a:r>
              <a:rPr lang="en-GB" dirty="0"/>
              <a:t> 4 </a:t>
            </a:r>
            <a:r>
              <a:rPr lang="en-GB" dirty="0" err="1"/>
              <a:t>luni</a:t>
            </a:r>
            <a:r>
              <a:rPr lang="en-GB" dirty="0"/>
              <a:t> de la </a:t>
            </a:r>
            <a:r>
              <a:rPr lang="en-GB" dirty="0" err="1"/>
              <a:t>demararea</a:t>
            </a:r>
            <a:r>
              <a:rPr lang="en-GB" dirty="0"/>
              <a:t> </a:t>
            </a:r>
            <a:r>
              <a:rPr lang="en-GB" dirty="0" err="1"/>
              <a:t>afacerii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Locurile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 </a:t>
            </a:r>
            <a:r>
              <a:rPr lang="en-GB" dirty="0" err="1"/>
              <a:t>nou</a:t>
            </a:r>
            <a:r>
              <a:rPr lang="en-GB" dirty="0"/>
              <a:t> create </a:t>
            </a:r>
            <a:r>
              <a:rPr lang="en-GB" dirty="0" err="1"/>
              <a:t>sunt</a:t>
            </a:r>
            <a:r>
              <a:rPr lang="en-GB" dirty="0"/>
              <a:t> cu </a:t>
            </a:r>
            <a:r>
              <a:rPr lang="en-GB" dirty="0" err="1"/>
              <a:t>norma</a:t>
            </a:r>
            <a:r>
              <a:rPr lang="en-GB" dirty="0"/>
              <a:t> de </a:t>
            </a:r>
            <a:r>
              <a:rPr lang="en-GB" dirty="0" err="1"/>
              <a:t>lucru</a:t>
            </a:r>
            <a:r>
              <a:rPr lang="en-GB" dirty="0"/>
              <a:t> de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putin</a:t>
            </a:r>
            <a:r>
              <a:rPr lang="en-GB" dirty="0"/>
              <a:t> 4 ore/</a:t>
            </a:r>
            <a:r>
              <a:rPr lang="en-GB" dirty="0" err="1"/>
              <a:t>zi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perioada</a:t>
            </a:r>
            <a:r>
              <a:rPr lang="en-GB" dirty="0"/>
              <a:t> </a:t>
            </a:r>
            <a:r>
              <a:rPr lang="en-GB" dirty="0" err="1"/>
              <a:t>nedeterminata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Persoanele</a:t>
            </a:r>
            <a:r>
              <a:rPr lang="en-GB" dirty="0"/>
              <a:t> </a:t>
            </a:r>
            <a:r>
              <a:rPr lang="en-GB" dirty="0" err="1"/>
              <a:t>angajate</a:t>
            </a:r>
            <a:r>
              <a:rPr lang="en-GB" dirty="0"/>
              <a:t> au </a:t>
            </a:r>
            <a:r>
              <a:rPr lang="en-GB" dirty="0" err="1"/>
              <a:t>domiciliul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resedinta</a:t>
            </a:r>
            <a:r>
              <a:rPr lang="en-GB" dirty="0"/>
              <a:t> in </a:t>
            </a:r>
            <a:r>
              <a:rPr lang="en-GB" dirty="0" err="1"/>
              <a:t>regiunile</a:t>
            </a:r>
            <a:r>
              <a:rPr lang="en-GB" dirty="0"/>
              <a:t> de </a:t>
            </a:r>
            <a:r>
              <a:rPr lang="en-GB" dirty="0" err="1"/>
              <a:t>dezvoltare</a:t>
            </a:r>
            <a:r>
              <a:rPr lang="en-GB" dirty="0"/>
              <a:t> in care se </a:t>
            </a:r>
            <a:r>
              <a:rPr lang="en-GB" dirty="0" err="1"/>
              <a:t>implementeaza</a:t>
            </a:r>
            <a:r>
              <a:rPr lang="en-GB" dirty="0"/>
              <a:t> </a:t>
            </a:r>
            <a:r>
              <a:rPr lang="en-GB" dirty="0" err="1"/>
              <a:t>proiectul</a:t>
            </a:r>
            <a:r>
              <a:rPr lang="en-GB" dirty="0"/>
              <a:t>;</a:t>
            </a:r>
          </a:p>
          <a:p>
            <a:pPr algn="just"/>
            <a:r>
              <a:rPr lang="en-GB" dirty="0"/>
              <a:t>Nu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permisa</a:t>
            </a:r>
            <a:r>
              <a:rPr lang="en-GB" dirty="0"/>
              <a:t> </a:t>
            </a:r>
            <a:r>
              <a:rPr lang="en-GB" dirty="0" err="1"/>
              <a:t>angajarea</a:t>
            </a:r>
            <a:r>
              <a:rPr lang="en-GB" dirty="0"/>
              <a:t> </a:t>
            </a:r>
            <a:r>
              <a:rPr lang="en-GB" dirty="0" err="1"/>
              <a:t>aceleasi</a:t>
            </a:r>
            <a:r>
              <a:rPr lang="en-GB" dirty="0"/>
              <a:t> </a:t>
            </a:r>
            <a:r>
              <a:rPr lang="en-GB" dirty="0" err="1"/>
              <a:t>persoane</a:t>
            </a:r>
            <a:r>
              <a:rPr lang="en-GB" dirty="0"/>
              <a:t> la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</a:t>
            </a:r>
            <a:r>
              <a:rPr lang="en-GB" dirty="0"/>
              <a:t> de o IS </a:t>
            </a:r>
            <a:r>
              <a:rPr lang="en-GB" dirty="0" err="1"/>
              <a:t>infiintata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proiectului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la </a:t>
            </a:r>
            <a:r>
              <a:rPr lang="en-GB" dirty="0" err="1"/>
              <a:t>alte</a:t>
            </a:r>
            <a:r>
              <a:rPr lang="en-GB" dirty="0"/>
              <a:t> </a:t>
            </a:r>
            <a:r>
              <a:rPr lang="en-GB" dirty="0" err="1"/>
              <a:t>proiecte</a:t>
            </a:r>
            <a:r>
              <a:rPr lang="en-GB" dirty="0"/>
              <a:t> </a:t>
            </a:r>
            <a:r>
              <a:rPr lang="en-GB" dirty="0" err="1"/>
              <a:t>gestionate</a:t>
            </a:r>
            <a:r>
              <a:rPr lang="en-GB" dirty="0"/>
              <a:t> de </a:t>
            </a:r>
            <a:r>
              <a:rPr lang="en-GB" dirty="0" err="1"/>
              <a:t>catre</a:t>
            </a:r>
            <a:r>
              <a:rPr lang="en-GB" dirty="0"/>
              <a:t> </a:t>
            </a:r>
            <a:r>
              <a:rPr lang="en-GB" dirty="0" err="1"/>
              <a:t>acelasi</a:t>
            </a:r>
            <a:r>
              <a:rPr lang="en-GB" dirty="0"/>
              <a:t> administrator de schema de </a:t>
            </a:r>
            <a:r>
              <a:rPr lang="en-GB" dirty="0" err="1"/>
              <a:t>antreprenoriat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prezentului</a:t>
            </a:r>
            <a:r>
              <a:rPr lang="en-GB" dirty="0"/>
              <a:t> </a:t>
            </a:r>
            <a:r>
              <a:rPr lang="en-GB" dirty="0" err="1"/>
              <a:t>apel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Daca</a:t>
            </a:r>
            <a:r>
              <a:rPr lang="en-GB" dirty="0"/>
              <a:t> in </a:t>
            </a:r>
            <a:r>
              <a:rPr lang="en-GB" dirty="0" err="1"/>
              <a:t>perioada</a:t>
            </a:r>
            <a:r>
              <a:rPr lang="en-GB" dirty="0"/>
              <a:t> de </a:t>
            </a:r>
            <a:r>
              <a:rPr lang="en-GB" dirty="0" err="1"/>
              <a:t>functionare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sustenabilitate</a:t>
            </a:r>
            <a:r>
              <a:rPr lang="en-GB" dirty="0"/>
              <a:t> </a:t>
            </a:r>
            <a:r>
              <a:rPr lang="en-GB" dirty="0" err="1"/>
              <a:t>locul</a:t>
            </a:r>
            <a:r>
              <a:rPr lang="en-GB" dirty="0"/>
              <a:t>/</a:t>
            </a:r>
            <a:r>
              <a:rPr lang="en-GB" dirty="0" err="1"/>
              <a:t>locurile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 create se </a:t>
            </a:r>
            <a:r>
              <a:rPr lang="en-GB" dirty="0" err="1"/>
              <a:t>vacanteaza</a:t>
            </a:r>
            <a:r>
              <a:rPr lang="en-GB" dirty="0"/>
              <a:t>, </a:t>
            </a:r>
            <a:r>
              <a:rPr lang="en-GB" dirty="0" err="1"/>
              <a:t>beneficiarul</a:t>
            </a:r>
            <a:r>
              <a:rPr lang="en-GB" dirty="0"/>
              <a:t>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respecte</a:t>
            </a:r>
            <a:r>
              <a:rPr lang="en-GB" dirty="0"/>
              <a:t> </a:t>
            </a:r>
            <a:r>
              <a:rPr lang="en-GB" dirty="0" err="1"/>
              <a:t>termenul</a:t>
            </a:r>
            <a:r>
              <a:rPr lang="en-GB" dirty="0"/>
              <a:t> de maxim 30 de </a:t>
            </a:r>
            <a:r>
              <a:rPr lang="en-GB" dirty="0" err="1"/>
              <a:t>zile</a:t>
            </a:r>
            <a:r>
              <a:rPr lang="en-GB" dirty="0"/>
              <a:t> in care </a:t>
            </a:r>
            <a:r>
              <a:rPr lang="en-GB" dirty="0" err="1"/>
              <a:t>poate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ocupe</a:t>
            </a:r>
            <a:r>
              <a:rPr lang="en-GB" dirty="0"/>
              <a:t> </a:t>
            </a:r>
            <a:r>
              <a:rPr lang="en-GB" dirty="0" err="1"/>
              <a:t>locul</a:t>
            </a:r>
            <a:r>
              <a:rPr lang="en-GB" dirty="0"/>
              <a:t>/</a:t>
            </a:r>
            <a:r>
              <a:rPr lang="en-GB" dirty="0" err="1"/>
              <a:t>locurile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 </a:t>
            </a:r>
            <a:r>
              <a:rPr lang="en-GB" dirty="0" err="1"/>
              <a:t>vacante</a:t>
            </a:r>
            <a:r>
              <a:rPr lang="en-GB" dirty="0"/>
              <a:t>, </a:t>
            </a:r>
            <a:r>
              <a:rPr lang="en-GB" dirty="0" err="1"/>
              <a:t>pastrand</a:t>
            </a:r>
            <a:r>
              <a:rPr lang="en-GB" dirty="0"/>
              <a:t> </a:t>
            </a:r>
            <a:r>
              <a:rPr lang="en-GB" dirty="0" err="1"/>
              <a:t>numarul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tipul</a:t>
            </a:r>
            <a:r>
              <a:rPr lang="en-GB" dirty="0"/>
              <a:t> </a:t>
            </a:r>
            <a:r>
              <a:rPr lang="en-GB" dirty="0" err="1"/>
              <a:t>acestora</a:t>
            </a:r>
            <a:r>
              <a:rPr lang="en-GB" dirty="0"/>
              <a:t>;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54712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624110"/>
            <a:ext cx="10285412" cy="63863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CONDITII FINANTARE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1402080"/>
            <a:ext cx="10285411" cy="496388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IS </a:t>
            </a:r>
            <a:r>
              <a:rPr lang="en-GB" dirty="0" err="1"/>
              <a:t>nou</a:t>
            </a:r>
            <a:r>
              <a:rPr lang="en-GB" dirty="0"/>
              <a:t> </a:t>
            </a:r>
            <a:r>
              <a:rPr lang="en-GB" dirty="0" err="1"/>
              <a:t>infiintate</a:t>
            </a:r>
            <a:r>
              <a:rPr lang="en-GB" dirty="0"/>
              <a:t> au </a:t>
            </a:r>
            <a:r>
              <a:rPr lang="en-GB" dirty="0" err="1"/>
              <a:t>sediul</a:t>
            </a:r>
            <a:r>
              <a:rPr lang="en-GB" dirty="0"/>
              <a:t> social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caz</a:t>
            </a:r>
            <a:r>
              <a:rPr lang="en-GB" dirty="0"/>
              <a:t>, </a:t>
            </a:r>
            <a:r>
              <a:rPr lang="en-GB" dirty="0" err="1"/>
              <a:t>punctul</a:t>
            </a:r>
            <a:r>
              <a:rPr lang="en-GB" dirty="0"/>
              <a:t>/</a:t>
            </a:r>
            <a:r>
              <a:rPr lang="en-GB" dirty="0" err="1"/>
              <a:t>punctele</a:t>
            </a:r>
            <a:r>
              <a:rPr lang="en-GB" dirty="0"/>
              <a:t> de </a:t>
            </a:r>
            <a:r>
              <a:rPr lang="en-GB" dirty="0" err="1"/>
              <a:t>lucru</a:t>
            </a:r>
            <a:r>
              <a:rPr lang="en-GB" dirty="0"/>
              <a:t> in </a:t>
            </a:r>
            <a:r>
              <a:rPr lang="en-GB" dirty="0" err="1"/>
              <a:t>mediul</a:t>
            </a:r>
            <a:r>
              <a:rPr lang="en-GB" dirty="0"/>
              <a:t> urban, in </a:t>
            </a:r>
            <a:r>
              <a:rPr lang="en-GB" dirty="0" err="1"/>
              <a:t>regiunile</a:t>
            </a:r>
            <a:r>
              <a:rPr lang="en-GB" dirty="0"/>
              <a:t> de </a:t>
            </a:r>
            <a:r>
              <a:rPr lang="en-GB" dirty="0" err="1"/>
              <a:t>dezvoltare</a:t>
            </a:r>
            <a:r>
              <a:rPr lang="en-GB" dirty="0"/>
              <a:t> in care se </a:t>
            </a:r>
            <a:r>
              <a:rPr lang="en-GB" dirty="0" err="1"/>
              <a:t>implementeaza</a:t>
            </a:r>
            <a:r>
              <a:rPr lang="en-GB" dirty="0"/>
              <a:t> </a:t>
            </a:r>
            <a:r>
              <a:rPr lang="en-GB" dirty="0" err="1"/>
              <a:t>proiectul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Valoarea</a:t>
            </a:r>
            <a:r>
              <a:rPr lang="en-GB" dirty="0"/>
              <a:t> </a:t>
            </a:r>
            <a:r>
              <a:rPr lang="en-GB" dirty="0" err="1"/>
              <a:t>cheltuielilor</a:t>
            </a:r>
            <a:r>
              <a:rPr lang="en-GB" dirty="0"/>
              <a:t> </a:t>
            </a:r>
            <a:r>
              <a:rPr lang="en-GB" dirty="0" err="1"/>
              <a:t>salariale</a:t>
            </a:r>
            <a:r>
              <a:rPr lang="en-GB" dirty="0"/>
              <a:t> </a:t>
            </a:r>
            <a:r>
              <a:rPr lang="en-GB" dirty="0" err="1"/>
              <a:t>bugetate</a:t>
            </a:r>
            <a:r>
              <a:rPr lang="en-GB" dirty="0"/>
              <a:t> la </a:t>
            </a:r>
            <a:r>
              <a:rPr lang="en-GB" dirty="0" err="1"/>
              <a:t>nivel</a:t>
            </a:r>
            <a:r>
              <a:rPr lang="en-GB" dirty="0"/>
              <a:t> de plan de </a:t>
            </a:r>
            <a:r>
              <a:rPr lang="en-GB" dirty="0" err="1"/>
              <a:t>afaceri</a:t>
            </a:r>
            <a:r>
              <a:rPr lang="en-GB" dirty="0"/>
              <a:t> nu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depaseasca</a:t>
            </a:r>
            <a:r>
              <a:rPr lang="en-GB" dirty="0"/>
              <a:t> </a:t>
            </a:r>
            <a:r>
              <a:rPr lang="en-GB" dirty="0" err="1"/>
              <a:t>valoarea</a:t>
            </a:r>
            <a:r>
              <a:rPr lang="en-GB" dirty="0"/>
              <a:t> de 216.000 Lei;</a:t>
            </a:r>
          </a:p>
          <a:p>
            <a:pPr algn="just"/>
            <a:r>
              <a:rPr lang="en-GB" dirty="0"/>
              <a:t>In </a:t>
            </a:r>
            <a:r>
              <a:rPr lang="en-GB" dirty="0" err="1"/>
              <a:t>situatia</a:t>
            </a:r>
            <a:r>
              <a:rPr lang="en-GB" dirty="0"/>
              <a:t> in care </a:t>
            </a:r>
            <a:r>
              <a:rPr lang="en-GB" dirty="0" err="1"/>
              <a:t>intreprinderile</a:t>
            </a:r>
            <a:r>
              <a:rPr lang="en-GB" dirty="0"/>
              <a:t> </a:t>
            </a:r>
            <a:r>
              <a:rPr lang="en-GB" dirty="0" err="1"/>
              <a:t>infiintate</a:t>
            </a:r>
            <a:r>
              <a:rPr lang="en-GB" dirty="0"/>
              <a:t> </a:t>
            </a:r>
            <a:r>
              <a:rPr lang="en-GB" dirty="0" err="1"/>
              <a:t>opteaza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subventionarea</a:t>
            </a:r>
            <a:r>
              <a:rPr lang="en-GB" dirty="0"/>
              <a:t> </a:t>
            </a:r>
            <a:r>
              <a:rPr lang="en-GB" dirty="0" err="1"/>
              <a:t>locurilor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 </a:t>
            </a:r>
            <a:r>
              <a:rPr lang="en-GB" dirty="0" err="1"/>
              <a:t>nou</a:t>
            </a:r>
            <a:r>
              <a:rPr lang="en-GB" dirty="0"/>
              <a:t> create in </a:t>
            </a:r>
            <a:r>
              <a:rPr lang="en-GB" dirty="0" err="1"/>
              <a:t>conformitate</a:t>
            </a:r>
            <a:r>
              <a:rPr lang="en-GB" dirty="0"/>
              <a:t> cu </a:t>
            </a:r>
            <a:r>
              <a:rPr lang="en-GB" dirty="0" err="1"/>
              <a:t>prevederile</a:t>
            </a:r>
            <a:r>
              <a:rPr lang="en-GB" dirty="0"/>
              <a:t> </a:t>
            </a:r>
            <a:r>
              <a:rPr lang="en-GB" dirty="0" err="1"/>
              <a:t>Legii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76/2002 </a:t>
            </a:r>
            <a:r>
              <a:rPr lang="en-GB" dirty="0" err="1"/>
              <a:t>privind</a:t>
            </a:r>
            <a:r>
              <a:rPr lang="en-GB" dirty="0"/>
              <a:t> </a:t>
            </a:r>
            <a:r>
              <a:rPr lang="en-GB" dirty="0" err="1"/>
              <a:t>sistemul</a:t>
            </a:r>
            <a:r>
              <a:rPr lang="en-GB" dirty="0"/>
              <a:t> </a:t>
            </a:r>
            <a:r>
              <a:rPr lang="en-GB" dirty="0" err="1"/>
              <a:t>asigurarilor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somaj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stimularea</a:t>
            </a:r>
            <a:r>
              <a:rPr lang="en-GB" dirty="0"/>
              <a:t> </a:t>
            </a:r>
            <a:r>
              <a:rPr lang="en-GB" dirty="0" err="1"/>
              <a:t>ocuparii</a:t>
            </a:r>
            <a:r>
              <a:rPr lang="en-GB" dirty="0"/>
              <a:t> </a:t>
            </a:r>
            <a:r>
              <a:rPr lang="en-GB" dirty="0" err="1"/>
              <a:t>fortei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, cu </a:t>
            </a:r>
            <a:r>
              <a:rPr lang="en-GB" dirty="0" err="1"/>
              <a:t>modificarile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completarile</a:t>
            </a:r>
            <a:r>
              <a:rPr lang="en-GB" dirty="0"/>
              <a:t> </a:t>
            </a:r>
            <a:r>
              <a:rPr lang="en-GB" dirty="0" err="1"/>
              <a:t>ulterioare</a:t>
            </a:r>
            <a:r>
              <a:rPr lang="en-GB" dirty="0"/>
              <a:t>, NU </a:t>
            </a:r>
            <a:r>
              <a:rPr lang="en-GB" dirty="0" err="1"/>
              <a:t>vor</a:t>
            </a:r>
            <a:r>
              <a:rPr lang="en-GB" dirty="0"/>
              <a:t> fi </a:t>
            </a:r>
            <a:r>
              <a:rPr lang="en-GB" dirty="0" err="1"/>
              <a:t>incluse</a:t>
            </a:r>
            <a:r>
              <a:rPr lang="en-GB" dirty="0"/>
              <a:t> in </a:t>
            </a:r>
            <a:r>
              <a:rPr lang="en-GB" dirty="0" err="1"/>
              <a:t>bugetul</a:t>
            </a:r>
            <a:r>
              <a:rPr lang="en-GB" dirty="0"/>
              <a:t> </a:t>
            </a:r>
            <a:r>
              <a:rPr lang="en-GB" dirty="0" err="1"/>
              <a:t>planurilor</a:t>
            </a:r>
            <a:r>
              <a:rPr lang="en-GB" dirty="0"/>
              <a:t> de </a:t>
            </a:r>
            <a:r>
              <a:rPr lang="en-GB" dirty="0" err="1"/>
              <a:t>afaceri</a:t>
            </a:r>
            <a:r>
              <a:rPr lang="en-GB" dirty="0"/>
              <a:t> </a:t>
            </a:r>
            <a:r>
              <a:rPr lang="en-GB" dirty="0" err="1"/>
              <a:t>cheltuielile</a:t>
            </a:r>
            <a:r>
              <a:rPr lang="en-GB" dirty="0"/>
              <a:t> </a:t>
            </a:r>
            <a:r>
              <a:rPr lang="en-GB" dirty="0" err="1"/>
              <a:t>salariale</a:t>
            </a:r>
            <a:r>
              <a:rPr lang="en-GB" dirty="0"/>
              <a:t> care </a:t>
            </a:r>
            <a:r>
              <a:rPr lang="en-GB" dirty="0" err="1"/>
              <a:t>urmeaza</a:t>
            </a:r>
            <a:r>
              <a:rPr lang="en-GB" dirty="0"/>
              <a:t> a fi </a:t>
            </a:r>
            <a:r>
              <a:rPr lang="en-GB" dirty="0" err="1"/>
              <a:t>decontate</a:t>
            </a:r>
            <a:r>
              <a:rPr lang="en-GB" dirty="0"/>
              <a:t> in </a:t>
            </a:r>
            <a:r>
              <a:rPr lang="en-GB" dirty="0" err="1"/>
              <a:t>baza</a:t>
            </a:r>
            <a:r>
              <a:rPr lang="en-GB" dirty="0"/>
              <a:t> </a:t>
            </a:r>
            <a:r>
              <a:rPr lang="en-GB" dirty="0" err="1"/>
              <a:t>acestei</a:t>
            </a:r>
            <a:r>
              <a:rPr lang="en-GB" dirty="0"/>
              <a:t> </a:t>
            </a:r>
            <a:r>
              <a:rPr lang="en-GB" dirty="0" err="1"/>
              <a:t>legi</a:t>
            </a:r>
            <a:r>
              <a:rPr lang="en-GB" dirty="0"/>
              <a:t>;</a:t>
            </a:r>
          </a:p>
          <a:p>
            <a:pPr algn="just"/>
            <a:r>
              <a:rPr lang="en-GB" dirty="0"/>
              <a:t>IS </a:t>
            </a:r>
            <a:r>
              <a:rPr lang="en-GB" dirty="0" err="1"/>
              <a:t>nou</a:t>
            </a:r>
            <a:r>
              <a:rPr lang="en-GB" dirty="0"/>
              <a:t> </a:t>
            </a:r>
            <a:r>
              <a:rPr lang="en-GB" dirty="0" err="1"/>
              <a:t>infiintata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asigura</a:t>
            </a:r>
            <a:r>
              <a:rPr lang="en-GB" dirty="0"/>
              <a:t> o </a:t>
            </a:r>
            <a:r>
              <a:rPr lang="en-GB" dirty="0" err="1"/>
              <a:t>cofinantare</a:t>
            </a:r>
            <a:r>
              <a:rPr lang="en-GB" dirty="0"/>
              <a:t> in </a:t>
            </a:r>
            <a:r>
              <a:rPr lang="en-GB" dirty="0" err="1"/>
              <a:t>bani</a:t>
            </a:r>
            <a:r>
              <a:rPr lang="en-GB" dirty="0"/>
              <a:t> de minim 10% din </a:t>
            </a:r>
            <a:r>
              <a:rPr lang="en-GB" dirty="0" err="1"/>
              <a:t>valoarea</a:t>
            </a:r>
            <a:r>
              <a:rPr lang="en-GB" dirty="0"/>
              <a:t> </a:t>
            </a:r>
            <a:r>
              <a:rPr lang="en-GB" dirty="0" err="1"/>
              <a:t>sprijinului</a:t>
            </a:r>
            <a:r>
              <a:rPr lang="en-GB" dirty="0"/>
              <a:t> </a:t>
            </a:r>
            <a:r>
              <a:rPr lang="en-GB" dirty="0" err="1"/>
              <a:t>financiar</a:t>
            </a:r>
            <a:r>
              <a:rPr lang="en-GB" dirty="0"/>
              <a:t> </a:t>
            </a:r>
            <a:r>
              <a:rPr lang="en-GB" dirty="0" err="1"/>
              <a:t>acordat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Numărul</a:t>
            </a:r>
            <a:r>
              <a:rPr lang="en-GB" dirty="0"/>
              <a:t> de </a:t>
            </a:r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categoria</a:t>
            </a:r>
            <a:r>
              <a:rPr lang="en-GB" dirty="0"/>
              <a:t> </a:t>
            </a:r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vulnerabile</a:t>
            </a:r>
            <a:r>
              <a:rPr lang="en-GB" dirty="0"/>
              <a:t> </a:t>
            </a:r>
            <a:r>
              <a:rPr lang="en-GB" dirty="0" err="1"/>
              <a:t>angajate</a:t>
            </a:r>
            <a:r>
              <a:rPr lang="en-GB" dirty="0"/>
              <a:t> in IS (in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fiecarei</a:t>
            </a:r>
            <a:r>
              <a:rPr lang="en-GB" dirty="0"/>
              <a:t> IS minim 4 </a:t>
            </a:r>
            <a:r>
              <a:rPr lang="en-GB" dirty="0" err="1"/>
              <a:t>locuri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 create </a:t>
            </a:r>
            <a:r>
              <a:rPr lang="en-GB" dirty="0" err="1"/>
              <a:t>vor</a:t>
            </a:r>
            <a:r>
              <a:rPr lang="en-GB" dirty="0"/>
              <a:t> fi dedicate </a:t>
            </a:r>
            <a:r>
              <a:rPr lang="en-GB" dirty="0" err="1"/>
              <a:t>persoanelor</a:t>
            </a:r>
            <a:r>
              <a:rPr lang="en-GB" dirty="0"/>
              <a:t> din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vulnerabile</a:t>
            </a:r>
            <a:r>
              <a:rPr lang="en-GB" dirty="0"/>
              <a:t>: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aflate</a:t>
            </a:r>
            <a:r>
              <a:rPr lang="en-GB" dirty="0"/>
              <a:t> in </a:t>
            </a:r>
            <a:r>
              <a:rPr lang="en-GB" dirty="0" err="1"/>
              <a:t>cautarea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loc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, </a:t>
            </a:r>
            <a:r>
              <a:rPr lang="en-GB" dirty="0" err="1"/>
              <a:t>someri</a:t>
            </a:r>
            <a:r>
              <a:rPr lang="en-GB" dirty="0"/>
              <a:t>, </a:t>
            </a:r>
            <a:r>
              <a:rPr lang="en-GB" dirty="0" err="1"/>
              <a:t>someri</a:t>
            </a:r>
            <a:r>
              <a:rPr lang="en-GB" dirty="0"/>
              <a:t> de </a:t>
            </a:r>
            <a:r>
              <a:rPr lang="en-GB" dirty="0" err="1"/>
              <a:t>lunga</a:t>
            </a:r>
            <a:r>
              <a:rPr lang="en-GB" dirty="0"/>
              <a:t> </a:t>
            </a:r>
            <a:r>
              <a:rPr lang="en-GB" dirty="0" err="1"/>
              <a:t>durata</a:t>
            </a:r>
            <a:r>
              <a:rPr lang="en-GB" dirty="0"/>
              <a:t>, </a:t>
            </a:r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dezavantajate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piata</a:t>
            </a:r>
            <a:r>
              <a:rPr lang="en-GB" dirty="0"/>
              <a:t> </a:t>
            </a:r>
            <a:r>
              <a:rPr lang="en-GB" dirty="0" err="1"/>
              <a:t>muncii</a:t>
            </a:r>
            <a:r>
              <a:rPr lang="en-GB" dirty="0"/>
              <a:t>, </a:t>
            </a:r>
            <a:r>
              <a:rPr lang="en-GB" dirty="0" err="1"/>
              <a:t>persoane</a:t>
            </a:r>
            <a:r>
              <a:rPr lang="en-GB" dirty="0"/>
              <a:t> inactive);</a:t>
            </a:r>
          </a:p>
          <a:p>
            <a:pPr algn="just"/>
            <a:r>
              <a:rPr lang="en-GB" dirty="0"/>
              <a:t>Nu </a:t>
            </a:r>
            <a:r>
              <a:rPr lang="en-GB" dirty="0" err="1"/>
              <a:t>vor</a:t>
            </a:r>
            <a:r>
              <a:rPr lang="en-GB" dirty="0"/>
              <a:t> fi </a:t>
            </a:r>
            <a:r>
              <a:rPr lang="en-GB" dirty="0" err="1"/>
              <a:t>finantate</a:t>
            </a:r>
            <a:r>
              <a:rPr lang="en-GB" dirty="0"/>
              <a:t> </a:t>
            </a:r>
            <a:r>
              <a:rPr lang="en-GB" dirty="0" err="1"/>
              <a:t>doua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multe</a:t>
            </a:r>
            <a:r>
              <a:rPr lang="en-GB" dirty="0"/>
              <a:t> </a:t>
            </a:r>
            <a:r>
              <a:rPr lang="en-GB" dirty="0" err="1"/>
              <a:t>planuri</a:t>
            </a:r>
            <a:r>
              <a:rPr lang="en-GB" dirty="0"/>
              <a:t> de </a:t>
            </a:r>
            <a:r>
              <a:rPr lang="en-GB" dirty="0" err="1"/>
              <a:t>afaceri</a:t>
            </a:r>
            <a:r>
              <a:rPr lang="en-GB" dirty="0"/>
              <a:t>, </a:t>
            </a:r>
            <a:r>
              <a:rPr lang="en-GB" dirty="0" err="1"/>
              <a:t>propuse</a:t>
            </a:r>
            <a:r>
              <a:rPr lang="en-GB" dirty="0"/>
              <a:t> de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diferite</a:t>
            </a:r>
            <a:r>
              <a:rPr lang="en-GB" dirty="0"/>
              <a:t>, </a:t>
            </a:r>
            <a:r>
              <a:rPr lang="en-GB" dirty="0" err="1"/>
              <a:t>identice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cu un grad </a:t>
            </a:r>
            <a:r>
              <a:rPr lang="en-GB" dirty="0" err="1"/>
              <a:t>foarte</a:t>
            </a:r>
            <a:r>
              <a:rPr lang="en-GB" dirty="0"/>
              <a:t> mare de </a:t>
            </a:r>
            <a:r>
              <a:rPr lang="en-GB" dirty="0" err="1"/>
              <a:t>asemanare</a:t>
            </a:r>
            <a:r>
              <a:rPr lang="en-GB" dirty="0"/>
              <a:t> in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priveste</a:t>
            </a:r>
            <a:r>
              <a:rPr lang="en-GB" dirty="0"/>
              <a:t> </a:t>
            </a:r>
            <a:r>
              <a:rPr lang="en-GB" dirty="0" err="1"/>
              <a:t>descrierea</a:t>
            </a:r>
            <a:r>
              <a:rPr lang="en-GB" dirty="0"/>
              <a:t> </a:t>
            </a:r>
            <a:r>
              <a:rPr lang="en-GB" dirty="0" err="1"/>
              <a:t>segmentului</a:t>
            </a:r>
            <a:r>
              <a:rPr lang="en-GB" dirty="0"/>
              <a:t> de </a:t>
            </a:r>
            <a:r>
              <a:rPr lang="en-GB" dirty="0" err="1"/>
              <a:t>piata</a:t>
            </a:r>
            <a:r>
              <a:rPr lang="en-GB" dirty="0"/>
              <a:t>, </a:t>
            </a:r>
            <a:r>
              <a:rPr lang="en-GB" dirty="0" err="1"/>
              <a:t>palnului</a:t>
            </a:r>
            <a:r>
              <a:rPr lang="en-GB" dirty="0"/>
              <a:t> de management </a:t>
            </a:r>
            <a:r>
              <a:rPr lang="en-GB" dirty="0" err="1"/>
              <a:t>si</a:t>
            </a:r>
            <a:r>
              <a:rPr lang="en-GB" dirty="0"/>
              <a:t> marketing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bugetul</a:t>
            </a:r>
            <a:r>
              <a:rPr lang="en-GB" dirty="0"/>
              <a:t> </a:t>
            </a:r>
            <a:r>
              <a:rPr lang="en-GB" dirty="0" err="1"/>
              <a:t>detaliat</a:t>
            </a:r>
            <a:r>
              <a:rPr lang="en-GB" dirty="0"/>
              <a:t>.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2674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331" y="624110"/>
            <a:ext cx="10050281" cy="986976"/>
          </a:xfrm>
        </p:spPr>
        <p:txBody>
          <a:bodyPr/>
          <a:lstStyle/>
          <a:p>
            <a:pPr algn="ctr"/>
            <a:r>
              <a:rPr lang="en-GB" b="1" dirty="0"/>
              <a:t>DECONTAREA CHELTUIELILOR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331" y="1524000"/>
            <a:ext cx="10050281" cy="3257006"/>
          </a:xfrm>
        </p:spPr>
        <p:txBody>
          <a:bodyPr/>
          <a:lstStyle/>
          <a:p>
            <a:pPr algn="just"/>
            <a:r>
              <a:rPr lang="ro-RO" dirty="0"/>
              <a:t>Decontarea sumelor aferente implementarii planurilor de afaceri selectate in cadrul proiectului se va realiza in baza unui contract de subventie, conform schemei de minimis. </a:t>
            </a:r>
          </a:p>
          <a:p>
            <a:pPr algn="just"/>
            <a:r>
              <a:rPr lang="ro-RO" dirty="0"/>
              <a:t>Ajutorul de minimis se va putea acorda in maximum 3 (trei) transe, luand in considerare si prevederile planurilor de afaceri depuse de catre persoanele din grupul tinta.</a:t>
            </a:r>
          </a:p>
          <a:p>
            <a:pPr algn="just"/>
            <a:r>
              <a:rPr lang="ro-RO" dirty="0"/>
              <a:t>Prima transa va reprezenta </a:t>
            </a:r>
            <a:r>
              <a:rPr lang="ro-RO" b="1" dirty="0"/>
              <a:t>maximum 50%</a:t>
            </a:r>
            <a:r>
              <a:rPr lang="ro-RO" dirty="0"/>
              <a:t> din valoarea totala a finantarii nerambursabile solicitate de catre intreprinderea sociala.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20878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457" y="624110"/>
            <a:ext cx="10024155" cy="865056"/>
          </a:xfrm>
        </p:spPr>
        <p:txBody>
          <a:bodyPr/>
          <a:lstStyle/>
          <a:p>
            <a:pPr algn="ctr"/>
            <a:r>
              <a:rPr lang="en-GB" b="1" dirty="0"/>
              <a:t>CHELTUIELI ELIGIBILE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457" y="1706879"/>
            <a:ext cx="10024155" cy="4467497"/>
          </a:xfrm>
        </p:spPr>
        <p:txBody>
          <a:bodyPr>
            <a:normAutofit/>
          </a:bodyPr>
          <a:lstStyle/>
          <a:p>
            <a:pPr algn="just"/>
            <a:r>
              <a:rPr lang="ro-RO" dirty="0"/>
              <a:t>Cheltuieli salariale;</a:t>
            </a:r>
          </a:p>
          <a:p>
            <a:pPr algn="just"/>
            <a:r>
              <a:rPr lang="ro-RO" dirty="0"/>
              <a:t>Onorarii/venituri asimilate salariilor pentru experti proprii/cooptati;</a:t>
            </a:r>
          </a:p>
          <a:p>
            <a:pPr algn="just"/>
            <a:r>
              <a:rPr lang="ro-RO" dirty="0"/>
              <a:t>Contributii sociale aferente cheltuielilor salariale si cheltuielilor asimialte acestora (contributii angajati si angajatori);</a:t>
            </a:r>
          </a:p>
          <a:p>
            <a:pPr algn="just"/>
            <a:r>
              <a:rPr lang="ro-RO" dirty="0"/>
              <a:t>Cheltuieli pentru cazare;</a:t>
            </a:r>
          </a:p>
          <a:p>
            <a:pPr algn="just"/>
            <a:r>
              <a:rPr lang="ro-RO" dirty="0"/>
              <a:t>Cheltuieli pentru transportul persoanelor;</a:t>
            </a:r>
          </a:p>
          <a:p>
            <a:pPr algn="just"/>
            <a:r>
              <a:rPr lang="ro-RO" dirty="0"/>
              <a:t>Taxe si asigurari de calatorie si asigurari medicale aferente deplasarii;</a:t>
            </a:r>
          </a:p>
          <a:p>
            <a:pPr algn="just"/>
            <a:r>
              <a:rPr lang="ro-RO" dirty="0"/>
              <a:t>Cheltuieli aferente diverselor achizitii de servicii specizlizate, pentru care beneficiarul ajutorului de minimis nu are expertiza necesara;</a:t>
            </a:r>
          </a:p>
          <a:p>
            <a:pPr algn="just"/>
            <a:r>
              <a:rPr lang="ro-RO" dirty="0"/>
              <a:t>Cheltuieli cu achizitia de active fixe corporale (altele decat terenuri si imobile), obiecte de inventar, materii prime si materiale, inclusiv materiale consumabile, alte cheltuieli pentru investitii necesare functionarii intreprinderilor;</a:t>
            </a:r>
          </a:p>
        </p:txBody>
      </p:sp>
    </p:spTree>
    <p:extLst>
      <p:ext uri="{BB962C8B-B14F-4D97-AF65-F5344CB8AC3E}">
        <p14:creationId xmlns:p14="http://schemas.microsoft.com/office/powerpoint/2010/main" val="2001261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669" y="624110"/>
            <a:ext cx="9910943" cy="777970"/>
          </a:xfrm>
        </p:spPr>
        <p:txBody>
          <a:bodyPr/>
          <a:lstStyle/>
          <a:p>
            <a:pPr algn="ctr"/>
            <a:r>
              <a:rPr lang="en-GB" b="1" dirty="0"/>
              <a:t>CHELTUIELI ELIGIBILE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669" y="2055224"/>
            <a:ext cx="9910943" cy="4084320"/>
          </a:xfrm>
        </p:spPr>
        <p:txBody>
          <a:bodyPr/>
          <a:lstStyle/>
          <a:p>
            <a:pPr algn="just"/>
            <a:r>
              <a:rPr lang="ro-RO" dirty="0"/>
              <a:t>Cheltuieli cu inchirierea de sedii (inclusiv depozite), spatii pentru desfasurarea diverselor activitati ale intreprinderii, echipamente, vehicule, diverse bunuri;</a:t>
            </a:r>
          </a:p>
          <a:p>
            <a:pPr algn="just"/>
            <a:r>
              <a:rPr lang="ro-RO" dirty="0"/>
              <a:t>Cheltuieli de leasing fara achizitie (leasing operational) aferente functionarii intreprinderilor;</a:t>
            </a:r>
          </a:p>
          <a:p>
            <a:pPr algn="just"/>
            <a:r>
              <a:rPr lang="ro-RO" dirty="0"/>
              <a:t>Utilitati aferente functionarii intreprinderilor;</a:t>
            </a:r>
          </a:p>
          <a:p>
            <a:pPr algn="just"/>
            <a:r>
              <a:rPr lang="ro-RO" dirty="0"/>
              <a:t>Servicii de administrare a cladirilor aferente functionarii intreprinderilor;</a:t>
            </a:r>
          </a:p>
          <a:p>
            <a:pPr algn="just"/>
            <a:r>
              <a:rPr lang="ro-RO" dirty="0"/>
              <a:t>Servicii de intretinere si repararea de echipamente si mijloace de transport aferente functionarii intreprinderilor;</a:t>
            </a:r>
          </a:p>
          <a:p>
            <a:pPr algn="just"/>
            <a:r>
              <a:rPr lang="ro-RO" dirty="0"/>
              <a:t>Arhivare de documente aferente functionarii intreprinderilor;</a:t>
            </a:r>
          </a:p>
          <a:p>
            <a:pPr algn="just"/>
            <a:r>
              <a:rPr lang="ro-RO" dirty="0"/>
              <a:t>Amortizare de active aferente functionarii intreprinderilor;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7143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9980612" cy="821513"/>
          </a:xfrm>
        </p:spPr>
        <p:txBody>
          <a:bodyPr/>
          <a:lstStyle/>
          <a:p>
            <a:pPr algn="ctr"/>
            <a:r>
              <a:rPr lang="en-GB" b="1" dirty="0"/>
              <a:t>CHELTUIELI ELIGIBILE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2133600"/>
            <a:ext cx="9980611" cy="3777622"/>
          </a:xfrm>
        </p:spPr>
        <p:txBody>
          <a:bodyPr/>
          <a:lstStyle/>
          <a:p>
            <a:pPr algn="just"/>
            <a:r>
              <a:rPr lang="ro-RO" dirty="0"/>
              <a:t>Conectare la retele informatice aferente functionarii intreprinderilor;</a:t>
            </a:r>
          </a:p>
          <a:p>
            <a:pPr algn="just"/>
            <a:r>
              <a:rPr lang="ro-RO" dirty="0"/>
              <a:t>Cheltuieli de informare si publicitate;</a:t>
            </a:r>
          </a:p>
          <a:p>
            <a:pPr algn="just"/>
            <a:r>
              <a:rPr lang="ro-RO" dirty="0"/>
              <a:t>Prelucrare de date;</a:t>
            </a:r>
          </a:p>
          <a:p>
            <a:pPr algn="just"/>
            <a:r>
              <a:rPr lang="ro-RO" dirty="0"/>
              <a:t>Intretinere, actualizare si dezvoltare de aplicatii informatice;</a:t>
            </a:r>
          </a:p>
          <a:p>
            <a:pPr algn="just"/>
            <a:r>
              <a:rPr lang="ro-RO" dirty="0"/>
              <a:t>Achizitionare de publicatii, carti, reviste de specialitate relevante pentru operatiune, in format tiparit si/sau electronic;</a:t>
            </a:r>
          </a:p>
          <a:p>
            <a:pPr algn="just"/>
            <a:r>
              <a:rPr lang="ro-RO" dirty="0"/>
              <a:t>Concesiuni, brevete, licente, marci comerciale, drepturi si active similare.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7711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21" y="624110"/>
            <a:ext cx="10011092" cy="694150"/>
          </a:xfrm>
        </p:spPr>
        <p:txBody>
          <a:bodyPr/>
          <a:lstStyle/>
          <a:p>
            <a:pPr algn="ctr"/>
            <a:r>
              <a:rPr lang="en-GB" b="1" dirty="0"/>
              <a:t>DATE DE CONTACT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521" y="1699260"/>
            <a:ext cx="10011091" cy="4211962"/>
          </a:xfrm>
        </p:spPr>
        <p:txBody>
          <a:bodyPr/>
          <a:lstStyle/>
          <a:p>
            <a:r>
              <a:rPr lang="en-GB" dirty="0"/>
              <a:t>A.D.P.S.E. CATALACTICA</a:t>
            </a:r>
          </a:p>
          <a:p>
            <a:endParaRPr lang="en-GB" dirty="0"/>
          </a:p>
          <a:p>
            <a:r>
              <a:rPr lang="en-GB" dirty="0" err="1"/>
              <a:t>Persoana</a:t>
            </a:r>
            <a:r>
              <a:rPr lang="en-GB" dirty="0"/>
              <a:t> de contact: Cristian VINATORU – Manager de </a:t>
            </a:r>
            <a:r>
              <a:rPr lang="en-GB" dirty="0" err="1"/>
              <a:t>proiect</a:t>
            </a:r>
            <a:endParaRPr lang="en-GB" dirty="0"/>
          </a:p>
          <a:p>
            <a:r>
              <a:rPr lang="en-GB" dirty="0"/>
              <a:t>Tel: 0721.703.050</a:t>
            </a:r>
          </a:p>
          <a:p>
            <a:r>
              <a:rPr lang="en-GB" dirty="0"/>
              <a:t>E-mail: cristian.vinatoru@gmail.com</a:t>
            </a:r>
          </a:p>
        </p:txBody>
      </p:sp>
    </p:spTree>
    <p:extLst>
      <p:ext uri="{BB962C8B-B14F-4D97-AF65-F5344CB8AC3E}">
        <p14:creationId xmlns:p14="http://schemas.microsoft.com/office/powerpoint/2010/main" val="342119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86" y="1158239"/>
            <a:ext cx="10198326" cy="507709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INES –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Investiții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Noi in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Economie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Sociala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dirty="0" err="1">
                <a:solidFill>
                  <a:schemeClr val="tx1"/>
                </a:solidFill>
              </a:rPr>
              <a:t>Perioada</a:t>
            </a:r>
            <a:r>
              <a:rPr lang="en-GB" b="1" dirty="0">
                <a:solidFill>
                  <a:schemeClr val="tx1"/>
                </a:solidFill>
              </a:rPr>
              <a:t> de </a:t>
            </a:r>
            <a:r>
              <a:rPr lang="en-GB" b="1" dirty="0" err="1">
                <a:solidFill>
                  <a:schemeClr val="tx1"/>
                </a:solidFill>
              </a:rPr>
              <a:t>implementare</a:t>
            </a:r>
            <a:r>
              <a:rPr lang="en-GB" b="1" dirty="0">
                <a:solidFill>
                  <a:schemeClr val="tx1"/>
                </a:solidFill>
              </a:rPr>
              <a:t>: 01 </a:t>
            </a:r>
            <a:r>
              <a:rPr lang="en-GB" b="1" dirty="0" err="1">
                <a:solidFill>
                  <a:schemeClr val="tx1"/>
                </a:solidFill>
              </a:rPr>
              <a:t>octombrie</a:t>
            </a:r>
            <a:r>
              <a:rPr lang="en-GB" b="1" dirty="0">
                <a:solidFill>
                  <a:schemeClr val="tx1"/>
                </a:solidFill>
              </a:rPr>
              <a:t> 2024 – 31 </a:t>
            </a:r>
            <a:r>
              <a:rPr lang="en-GB" b="1" dirty="0" err="1">
                <a:solidFill>
                  <a:schemeClr val="tx1"/>
                </a:solidFill>
              </a:rPr>
              <a:t>martie</a:t>
            </a:r>
            <a:r>
              <a:rPr lang="en-GB" b="1" dirty="0">
                <a:solidFill>
                  <a:schemeClr val="tx1"/>
                </a:solidFill>
              </a:rPr>
              <a:t> 2027</a:t>
            </a:r>
          </a:p>
          <a:p>
            <a:pPr marL="0" indent="0" algn="ctr">
              <a:buNone/>
            </a:pPr>
            <a:endParaRPr lang="en-GB" b="1" dirty="0"/>
          </a:p>
          <a:p>
            <a:pPr algn="just"/>
            <a:r>
              <a:rPr lang="ro-RO" dirty="0">
                <a:latin typeface="TrebuchetMS"/>
              </a:rPr>
              <a:t>ESO4.1_Îmbunătățirea accesului la piața muncii și măsuri de activare pentru toate persoanele aflate în căutarea unui loc de muncă, în special pentru tineri, îndeosebi prin implementarea Garanței</a:t>
            </a:r>
            <a:r>
              <a:rPr lang="en-GB" dirty="0">
                <a:latin typeface="TrebuchetMS"/>
              </a:rPr>
              <a:t> </a:t>
            </a:r>
            <a:r>
              <a:rPr lang="ro-RO" dirty="0">
                <a:latin typeface="TrebuchetMS"/>
              </a:rPr>
              <a:t>pentru tineret, pentru șomerii de lungă durată și grupurile defavorizate de pe piața muncii și pentru persoanele inactive, precum și prin promovarea desfășurării de activități independente și a</a:t>
            </a:r>
            <a:r>
              <a:rPr lang="en-GB" dirty="0">
                <a:latin typeface="TrebuchetMS"/>
              </a:rPr>
              <a:t> </a:t>
            </a:r>
            <a:r>
              <a:rPr lang="it-IT" dirty="0">
                <a:latin typeface="TrebuchetMS"/>
              </a:rPr>
              <a:t>economiei sociale Fondul Social European+:</a:t>
            </a:r>
          </a:p>
          <a:p>
            <a:pPr algn="just"/>
            <a:r>
              <a:rPr lang="it-IT" dirty="0">
                <a:latin typeface="TrebuchetMS"/>
              </a:rPr>
              <a:t>Obiectiv de politică: O Europă mai socială</a:t>
            </a:r>
          </a:p>
          <a:p>
            <a:pPr algn="just"/>
            <a:r>
              <a:rPr lang="ro-RO" dirty="0">
                <a:latin typeface="TrebuchetMS"/>
              </a:rPr>
              <a:t>Prioritate: P4.Antreprenoriat și economie socială</a:t>
            </a:r>
          </a:p>
          <a:p>
            <a:pPr algn="just"/>
            <a:r>
              <a:rPr lang="ro-RO" dirty="0">
                <a:latin typeface="TrebuchetMS"/>
              </a:rPr>
              <a:t>Obiectiv specific: ESO4.1_Îmbunătățirea accesului la piața muncii și măsuri de activare pentru toate persoanele aflate în căutarea unui loc de muncă, în special pentru tineri, îndeosebi prin</a:t>
            </a:r>
            <a:r>
              <a:rPr lang="en-GB" dirty="0">
                <a:latin typeface="TrebuchetMS"/>
              </a:rPr>
              <a:t> </a:t>
            </a:r>
            <a:r>
              <a:rPr lang="ro-RO" dirty="0">
                <a:latin typeface="TrebuchetMS"/>
              </a:rPr>
              <a:t>implementarea Garanței pentru tineret, pentru șomerii de lungă durată și grupurile defavorizate de pe piața muncii și pentru persoanele inactive, precum și prin promovarea desfășurării de</a:t>
            </a:r>
            <a:r>
              <a:rPr lang="en-GB" dirty="0">
                <a:latin typeface="TrebuchetMS"/>
              </a:rPr>
              <a:t> </a:t>
            </a:r>
            <a:r>
              <a:rPr lang="ro-RO" dirty="0">
                <a:latin typeface="TrebuchetMS"/>
              </a:rPr>
              <a:t>activități independente și a economiei sociale</a:t>
            </a:r>
          </a:p>
          <a:p>
            <a:pPr algn="just"/>
            <a:r>
              <a:rPr lang="ro-RO" dirty="0">
                <a:latin typeface="TrebuchetMS"/>
              </a:rPr>
              <a:t>Fond: Fondul Social European+</a:t>
            </a:r>
          </a:p>
          <a:p>
            <a:pPr algn="just"/>
            <a:r>
              <a:rPr lang="ro-RO" dirty="0">
                <a:latin typeface="TrebuchetMS"/>
              </a:rPr>
              <a:t>Operațiune: Sprijin pentru dezvoltarea antreprenoriatului în rândul persoanelor aparținând grupului țintă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161898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835" y="624110"/>
            <a:ext cx="9945778" cy="725719"/>
          </a:xfrm>
        </p:spPr>
        <p:txBody>
          <a:bodyPr/>
          <a:lstStyle/>
          <a:p>
            <a:pPr algn="ctr"/>
            <a:r>
              <a:rPr lang="en-GB" b="1" dirty="0"/>
              <a:t>OBIECTIVE PROIECT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983" y="1584959"/>
            <a:ext cx="10607629" cy="5016137"/>
          </a:xfrm>
        </p:spPr>
        <p:txBody>
          <a:bodyPr>
            <a:normAutofit fontScale="92500"/>
          </a:bodyPr>
          <a:lstStyle/>
          <a:p>
            <a:pPr algn="just"/>
            <a:r>
              <a:rPr lang="ro-RO" sz="1700" dirty="0"/>
              <a:t>Obiectivul general al proiectului este</a:t>
            </a:r>
            <a:r>
              <a:rPr lang="en-GB" sz="1700" dirty="0"/>
              <a:t> </a:t>
            </a:r>
            <a:r>
              <a:rPr lang="en-GB" sz="1700" dirty="0" err="1"/>
              <a:t>reprezentat</a:t>
            </a:r>
            <a:r>
              <a:rPr lang="en-GB" sz="1700" dirty="0"/>
              <a:t> de</a:t>
            </a:r>
            <a:r>
              <a:rPr lang="ro-RO" sz="1700" dirty="0"/>
              <a:t> promovarea antreprenoriatului social și integrarea pe piața muncii a 136 de persoane în 34 de întreprinderi sociale (IS) în mediul urban din</a:t>
            </a:r>
            <a:r>
              <a:rPr lang="en-GB" sz="1700" dirty="0"/>
              <a:t> </a:t>
            </a:r>
            <a:r>
              <a:rPr lang="ro-RO" sz="1700" dirty="0"/>
              <a:t>regiunile de implementare ale proiectului, în special pentru tineri, precum și a altor persoane din grupuri vulnerabile și prin consolidarea capacitații de funcționare autosustenabila</a:t>
            </a:r>
            <a:r>
              <a:rPr lang="en-GB" sz="1700" dirty="0"/>
              <a:t> </a:t>
            </a:r>
            <a:r>
              <a:rPr lang="ro-RO" sz="1700" dirty="0"/>
              <a:t>a IS create.</a:t>
            </a:r>
            <a:endParaRPr lang="en-GB" sz="1700" dirty="0"/>
          </a:p>
          <a:p>
            <a:pPr marL="0" indent="0" algn="just">
              <a:buNone/>
            </a:pPr>
            <a:endParaRPr lang="en-GB" sz="1700" dirty="0"/>
          </a:p>
          <a:p>
            <a:pPr algn="just"/>
            <a:r>
              <a:rPr lang="en-GB" sz="1700" dirty="0" err="1"/>
              <a:t>Obiectivele</a:t>
            </a:r>
            <a:r>
              <a:rPr lang="en-GB" sz="1700" dirty="0"/>
              <a:t> </a:t>
            </a:r>
            <a:r>
              <a:rPr lang="en-GB" sz="1700" dirty="0" err="1"/>
              <a:t>specifice</a:t>
            </a:r>
            <a:r>
              <a:rPr lang="en-GB" sz="1700" dirty="0"/>
              <a:t> ale </a:t>
            </a:r>
            <a:r>
              <a:rPr lang="en-GB" sz="1700" dirty="0" err="1"/>
              <a:t>proiectului</a:t>
            </a:r>
            <a:r>
              <a:rPr lang="en-GB" sz="1700" dirty="0"/>
              <a:t>:</a:t>
            </a:r>
          </a:p>
          <a:p>
            <a:pPr algn="just"/>
            <a:r>
              <a:rPr lang="ro-RO" sz="1700" dirty="0"/>
              <a:t>Creșterea nivelului de informare cu privire la dezvoltarea economiei sociale și sprijinul acordat pentru IS înființate în mediul urban, a minim 200 de persoane și selectarea a</a:t>
            </a:r>
            <a:r>
              <a:rPr lang="en-GB" sz="1700" dirty="0"/>
              <a:t> </a:t>
            </a:r>
            <a:r>
              <a:rPr lang="ro-RO" sz="1700" dirty="0"/>
              <a:t>131 de persoane care doresc să înființeze IS în mediul urban.</a:t>
            </a:r>
            <a:endParaRPr lang="en-GB" sz="1700" dirty="0"/>
          </a:p>
          <a:p>
            <a:pPr algn="just"/>
            <a:r>
              <a:rPr lang="it-IT" sz="1700" dirty="0"/>
              <a:t>Un nivel ridicat de competente în domeniul economiei sociale, pentru minim 120 potențiali antreprenori sociali certificați din regiunile de implementare.</a:t>
            </a:r>
          </a:p>
          <a:p>
            <a:pPr algn="just"/>
            <a:r>
              <a:rPr lang="ro-RO" sz="1700" dirty="0"/>
              <a:t>Creșterea oportunităților de ocupare a persoanelor din grupuri vulnerabile pe pia</a:t>
            </a:r>
            <a:r>
              <a:rPr lang="en-GB" sz="1700" dirty="0"/>
              <a:t>t</a:t>
            </a:r>
            <a:r>
              <a:rPr lang="ro-RO" sz="1700" dirty="0"/>
              <a:t>a muncii din regiunile de implementare prin crearea a 136 de noi locuri de muncă în</a:t>
            </a:r>
            <a:r>
              <a:rPr lang="en-GB" sz="1700" dirty="0"/>
              <a:t> </a:t>
            </a:r>
            <a:r>
              <a:rPr lang="ro-RO" sz="1700" dirty="0"/>
              <a:t>cadrul celor 34 IS sustenabile înființate în mediul urban prin proiect.</a:t>
            </a:r>
            <a:endParaRPr lang="en-GB" sz="1700" dirty="0"/>
          </a:p>
          <a:p>
            <a:pPr algn="just"/>
            <a:r>
              <a:rPr lang="ro-RO" sz="1700" dirty="0"/>
              <a:t>Creșterea ocupării la nivelul regiunilor de implementare prin menținerea a 136 de locuri de munca create în IS nou înființate în mediul urban, pentru persoanele din grupuri</a:t>
            </a:r>
            <a:r>
              <a:rPr lang="en-GB" sz="1700" dirty="0"/>
              <a:t> </a:t>
            </a:r>
            <a:r>
              <a:rPr lang="ro-RO" sz="1700" dirty="0"/>
              <a:t>vulnerabile pe piața muncii, în special tineri, îndeosebi NEETs.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723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63" y="624110"/>
            <a:ext cx="10729549" cy="777970"/>
          </a:xfrm>
        </p:spPr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 TINTA</a:t>
            </a:r>
            <a:endParaRPr 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063" y="1506583"/>
            <a:ext cx="10729549" cy="4833257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Grupul</a:t>
            </a:r>
            <a:r>
              <a:rPr lang="en-GB" dirty="0"/>
              <a:t> </a:t>
            </a:r>
            <a:r>
              <a:rPr lang="en-GB" dirty="0" err="1"/>
              <a:t>tinta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format din 131 </a:t>
            </a:r>
            <a:r>
              <a:rPr lang="en-GB" dirty="0" err="1"/>
              <a:t>persoane</a:t>
            </a:r>
            <a:r>
              <a:rPr lang="en-GB" dirty="0"/>
              <a:t> care </a:t>
            </a:r>
            <a:r>
              <a:rPr lang="en-GB" dirty="0" err="1"/>
              <a:t>indeplinesc</a:t>
            </a:r>
            <a:r>
              <a:rPr lang="en-GB" dirty="0"/>
              <a:t> </a:t>
            </a:r>
            <a:r>
              <a:rPr lang="en-GB" dirty="0" err="1"/>
              <a:t>cumulativ</a:t>
            </a:r>
            <a:r>
              <a:rPr lang="en-GB" dirty="0"/>
              <a:t> </a:t>
            </a:r>
            <a:r>
              <a:rPr lang="en-GB" dirty="0" err="1"/>
              <a:t>urmatoarele</a:t>
            </a:r>
            <a:r>
              <a:rPr lang="en-GB" dirty="0"/>
              <a:t> </a:t>
            </a:r>
            <a:r>
              <a:rPr lang="en-GB" dirty="0" err="1"/>
              <a:t>conditii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Intentioneaza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infiinteze</a:t>
            </a:r>
            <a:r>
              <a:rPr lang="en-GB" dirty="0"/>
              <a:t> </a:t>
            </a:r>
            <a:r>
              <a:rPr lang="en-GB" dirty="0" err="1"/>
              <a:t>intreprinderi</a:t>
            </a:r>
            <a:r>
              <a:rPr lang="en-GB" dirty="0"/>
              <a:t> </a:t>
            </a:r>
            <a:r>
              <a:rPr lang="en-GB" dirty="0" err="1"/>
              <a:t>sociale</a:t>
            </a:r>
            <a:r>
              <a:rPr lang="en-GB" dirty="0"/>
              <a:t> in </a:t>
            </a:r>
            <a:r>
              <a:rPr lang="en-GB" dirty="0" err="1"/>
              <a:t>mediul</a:t>
            </a:r>
            <a:r>
              <a:rPr lang="en-GB" dirty="0"/>
              <a:t> urban;</a:t>
            </a:r>
          </a:p>
          <a:p>
            <a:pPr lvl="1"/>
            <a:r>
              <a:rPr lang="en-GB" dirty="0" err="1"/>
              <a:t>Fac</a:t>
            </a:r>
            <a:r>
              <a:rPr lang="en-GB" dirty="0"/>
              <a:t> parte din </a:t>
            </a:r>
            <a:r>
              <a:rPr lang="en-GB" dirty="0" err="1"/>
              <a:t>categoriile</a:t>
            </a:r>
            <a:r>
              <a:rPr lang="en-GB" dirty="0"/>
              <a:t>:</a:t>
            </a:r>
          </a:p>
          <a:p>
            <a:pPr lvl="2"/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aflate</a:t>
            </a:r>
            <a:r>
              <a:rPr lang="en-GB" dirty="0"/>
              <a:t> in </a:t>
            </a:r>
            <a:r>
              <a:rPr lang="en-GB" dirty="0" err="1"/>
              <a:t>cautarea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loc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;</a:t>
            </a:r>
          </a:p>
          <a:p>
            <a:pPr lvl="2"/>
            <a:r>
              <a:rPr lang="en-GB" dirty="0" err="1"/>
              <a:t>Tineri</a:t>
            </a:r>
            <a:r>
              <a:rPr lang="en-GB" dirty="0"/>
              <a:t> </a:t>
            </a:r>
            <a:r>
              <a:rPr lang="en-GB" dirty="0" err="1"/>
              <a:t>peste</a:t>
            </a:r>
            <a:r>
              <a:rPr lang="en-GB" dirty="0"/>
              <a:t> 30 de </a:t>
            </a:r>
            <a:r>
              <a:rPr lang="en-GB" dirty="0" err="1"/>
              <a:t>ani</a:t>
            </a:r>
            <a:r>
              <a:rPr lang="en-GB" dirty="0"/>
              <a:t>;</a:t>
            </a:r>
          </a:p>
          <a:p>
            <a:pPr lvl="2"/>
            <a:r>
              <a:rPr lang="en-GB" dirty="0" err="1"/>
              <a:t>Someri</a:t>
            </a:r>
            <a:r>
              <a:rPr lang="en-GB" dirty="0"/>
              <a:t>;</a:t>
            </a:r>
          </a:p>
          <a:p>
            <a:pPr lvl="2"/>
            <a:r>
              <a:rPr lang="en-GB" dirty="0" err="1"/>
              <a:t>Someri</a:t>
            </a:r>
            <a:r>
              <a:rPr lang="en-GB" dirty="0"/>
              <a:t> de </a:t>
            </a:r>
            <a:r>
              <a:rPr lang="en-GB" dirty="0" err="1"/>
              <a:t>lunga</a:t>
            </a:r>
            <a:r>
              <a:rPr lang="en-GB" dirty="0"/>
              <a:t> </a:t>
            </a:r>
            <a:r>
              <a:rPr lang="en-GB" dirty="0" err="1"/>
              <a:t>durata</a:t>
            </a:r>
            <a:r>
              <a:rPr lang="en-GB" dirty="0"/>
              <a:t>;</a:t>
            </a:r>
          </a:p>
          <a:p>
            <a:pPr lvl="2"/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dezavantajate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piata</a:t>
            </a:r>
            <a:r>
              <a:rPr lang="en-GB" dirty="0"/>
              <a:t> </a:t>
            </a:r>
            <a:r>
              <a:rPr lang="en-GB" dirty="0" err="1"/>
              <a:t>muncii</a:t>
            </a:r>
            <a:r>
              <a:rPr lang="en-GB" dirty="0"/>
              <a:t>;</a:t>
            </a:r>
          </a:p>
          <a:p>
            <a:pPr lvl="2"/>
            <a:r>
              <a:rPr lang="en-GB" dirty="0" err="1"/>
              <a:t>Persoane</a:t>
            </a:r>
            <a:r>
              <a:rPr lang="en-GB" dirty="0"/>
              <a:t> inactive;</a:t>
            </a:r>
          </a:p>
          <a:p>
            <a:pPr lvl="1"/>
            <a:r>
              <a:rPr lang="en-GB" dirty="0"/>
              <a:t>Au </a:t>
            </a:r>
            <a:r>
              <a:rPr lang="en-GB" dirty="0" err="1"/>
              <a:t>varsta</a:t>
            </a:r>
            <a:r>
              <a:rPr lang="en-GB" dirty="0"/>
              <a:t> </a:t>
            </a:r>
            <a:r>
              <a:rPr lang="en-GB" dirty="0" err="1"/>
              <a:t>peste</a:t>
            </a:r>
            <a:r>
              <a:rPr lang="en-GB" dirty="0"/>
              <a:t> 18 </a:t>
            </a:r>
            <a:r>
              <a:rPr lang="en-GB" dirty="0" err="1"/>
              <a:t>ani</a:t>
            </a:r>
            <a:r>
              <a:rPr lang="en-GB" dirty="0"/>
              <a:t>;</a:t>
            </a:r>
          </a:p>
          <a:p>
            <a:pPr lvl="1"/>
            <a:r>
              <a:rPr lang="en-GB" dirty="0"/>
              <a:t>Au </a:t>
            </a:r>
            <a:r>
              <a:rPr lang="en-GB" dirty="0" err="1"/>
              <a:t>domiciliul</a:t>
            </a:r>
            <a:r>
              <a:rPr lang="en-GB" dirty="0"/>
              <a:t> in </a:t>
            </a:r>
            <a:r>
              <a:rPr lang="en-GB" dirty="0" err="1"/>
              <a:t>regiunile</a:t>
            </a:r>
            <a:r>
              <a:rPr lang="en-GB" dirty="0"/>
              <a:t> in care se </a:t>
            </a:r>
            <a:r>
              <a:rPr lang="en-GB" dirty="0" err="1"/>
              <a:t>implementeaza</a:t>
            </a:r>
            <a:r>
              <a:rPr lang="en-GB" dirty="0"/>
              <a:t> </a:t>
            </a:r>
            <a:r>
              <a:rPr lang="en-GB" dirty="0" err="1"/>
              <a:t>proiectul</a:t>
            </a:r>
            <a:r>
              <a:rPr lang="en-GB" dirty="0"/>
              <a:t>;</a:t>
            </a:r>
          </a:p>
          <a:p>
            <a:pPr lvl="1"/>
            <a:r>
              <a:rPr lang="en-GB" dirty="0"/>
              <a:t>Nu au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participat</a:t>
            </a:r>
            <a:r>
              <a:rPr lang="en-GB" dirty="0"/>
              <a:t> la </a:t>
            </a:r>
            <a:r>
              <a:rPr lang="en-GB" dirty="0" err="1"/>
              <a:t>masuri</a:t>
            </a:r>
            <a:r>
              <a:rPr lang="en-GB" dirty="0"/>
              <a:t> </a:t>
            </a:r>
            <a:r>
              <a:rPr lang="en-GB" dirty="0" err="1"/>
              <a:t>similare</a:t>
            </a:r>
            <a:r>
              <a:rPr lang="en-GB" dirty="0"/>
              <a:t> </a:t>
            </a:r>
            <a:r>
              <a:rPr lang="en-GB" dirty="0" err="1"/>
              <a:t>cofinantate</a:t>
            </a:r>
            <a:r>
              <a:rPr lang="en-GB" dirty="0"/>
              <a:t> din </a:t>
            </a:r>
            <a:r>
              <a:rPr lang="en-GB" dirty="0" err="1"/>
              <a:t>fonduri</a:t>
            </a:r>
            <a:r>
              <a:rPr lang="en-GB" dirty="0"/>
              <a:t> </a:t>
            </a:r>
            <a:r>
              <a:rPr lang="en-GB" dirty="0" err="1"/>
              <a:t>nerambursabile</a:t>
            </a:r>
            <a:r>
              <a:rPr lang="en-GB" dirty="0"/>
              <a:t>;</a:t>
            </a:r>
          </a:p>
          <a:p>
            <a:pPr lvl="1"/>
            <a:r>
              <a:rPr lang="en-GB" dirty="0"/>
              <a:t>Nu au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beneficiat</a:t>
            </a:r>
            <a:r>
              <a:rPr lang="en-GB" dirty="0"/>
              <a:t> de </a:t>
            </a:r>
            <a:r>
              <a:rPr lang="en-GB" dirty="0" err="1"/>
              <a:t>ajutor</a:t>
            </a:r>
            <a:r>
              <a:rPr lang="en-GB" dirty="0"/>
              <a:t> de </a:t>
            </a:r>
            <a:r>
              <a:rPr lang="en-GB" dirty="0" err="1"/>
              <a:t>minimis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ultimii</a:t>
            </a:r>
            <a:r>
              <a:rPr lang="en-GB" dirty="0"/>
              <a:t> 3 </a:t>
            </a:r>
            <a:r>
              <a:rPr lang="en-GB" dirty="0" err="1"/>
              <a:t>ani</a:t>
            </a:r>
            <a:r>
              <a:rPr lang="en-GB" dirty="0"/>
              <a:t> consecutive, </a:t>
            </a:r>
            <a:r>
              <a:rPr lang="en-GB" dirty="0" err="1"/>
              <a:t>ajutor</a:t>
            </a:r>
            <a:r>
              <a:rPr lang="en-GB" dirty="0"/>
              <a:t> care </a:t>
            </a:r>
            <a:r>
              <a:rPr lang="en-GB" dirty="0" err="1"/>
              <a:t>cumulat</a:t>
            </a:r>
            <a:r>
              <a:rPr lang="en-GB" dirty="0"/>
              <a:t> cu </a:t>
            </a:r>
            <a:r>
              <a:rPr lang="en-GB" dirty="0" err="1"/>
              <a:t>prezenta</a:t>
            </a:r>
            <a:r>
              <a:rPr lang="en-GB" dirty="0"/>
              <a:t> schema de </a:t>
            </a:r>
            <a:r>
              <a:rPr lang="en-GB" dirty="0" err="1"/>
              <a:t>minimis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depaseasca</a:t>
            </a:r>
            <a:r>
              <a:rPr lang="en-GB" dirty="0"/>
              <a:t> </a:t>
            </a:r>
            <a:r>
              <a:rPr lang="en-GB" dirty="0" err="1"/>
              <a:t>echivalentul</a:t>
            </a:r>
            <a:r>
              <a:rPr lang="en-GB" dirty="0"/>
              <a:t> in lei a 200.000 Euro (100.000 Euro in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intreprinderilor</a:t>
            </a:r>
            <a:r>
              <a:rPr lang="en-GB" dirty="0"/>
              <a:t> </a:t>
            </a:r>
            <a:r>
              <a:rPr lang="en-GB" dirty="0" err="1"/>
              <a:t>unice</a:t>
            </a:r>
            <a:r>
              <a:rPr lang="en-GB" dirty="0"/>
              <a:t> care </a:t>
            </a:r>
            <a:r>
              <a:rPr lang="en-GB" dirty="0" err="1"/>
              <a:t>efectueaza</a:t>
            </a:r>
            <a:r>
              <a:rPr lang="en-GB" dirty="0"/>
              <a:t> transport de </a:t>
            </a:r>
            <a:r>
              <a:rPr lang="en-GB" dirty="0" err="1"/>
              <a:t>marfuri</a:t>
            </a:r>
            <a:r>
              <a:rPr lang="en-GB" dirty="0"/>
              <a:t> in </a:t>
            </a:r>
            <a:r>
              <a:rPr lang="en-GB" dirty="0" err="1"/>
              <a:t>contul</a:t>
            </a:r>
            <a:r>
              <a:rPr lang="en-GB" dirty="0"/>
              <a:t> </a:t>
            </a:r>
            <a:r>
              <a:rPr lang="en-GB" dirty="0" err="1"/>
              <a:t>tertilor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contra cost).</a:t>
            </a:r>
          </a:p>
          <a:p>
            <a:pPr lvl="2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1935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67" y="624110"/>
            <a:ext cx="10625046" cy="708301"/>
          </a:xfrm>
        </p:spPr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 TINTA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394" y="1332411"/>
            <a:ext cx="10799219" cy="4604936"/>
          </a:xfrm>
        </p:spPr>
        <p:txBody>
          <a:bodyPr/>
          <a:lstStyle/>
          <a:p>
            <a:pPr algn="just"/>
            <a:r>
              <a:rPr lang="en-GB" dirty="0" err="1"/>
              <a:t>Grupul</a:t>
            </a:r>
            <a:r>
              <a:rPr lang="en-GB" dirty="0"/>
              <a:t> </a:t>
            </a:r>
            <a:r>
              <a:rPr lang="en-GB" dirty="0" err="1"/>
              <a:t>tinta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include:</a:t>
            </a:r>
          </a:p>
          <a:p>
            <a:pPr lvl="1" algn="just"/>
            <a:r>
              <a:rPr lang="en-GB" dirty="0"/>
              <a:t>41 de </a:t>
            </a:r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grupurile</a:t>
            </a:r>
            <a:r>
              <a:rPr lang="en-GB" dirty="0"/>
              <a:t>: </a:t>
            </a:r>
            <a:r>
              <a:rPr lang="en-GB" dirty="0" err="1"/>
              <a:t>someri</a:t>
            </a:r>
            <a:r>
              <a:rPr lang="en-GB" dirty="0"/>
              <a:t>, </a:t>
            </a:r>
            <a:r>
              <a:rPr lang="en-GB" dirty="0" err="1"/>
              <a:t>someri</a:t>
            </a:r>
            <a:r>
              <a:rPr lang="en-GB" dirty="0"/>
              <a:t> de </a:t>
            </a:r>
            <a:r>
              <a:rPr lang="en-GB" dirty="0" err="1"/>
              <a:t>lunga</a:t>
            </a:r>
            <a:r>
              <a:rPr lang="en-GB" dirty="0"/>
              <a:t> </a:t>
            </a:r>
            <a:r>
              <a:rPr lang="en-GB" dirty="0" err="1"/>
              <a:t>durata</a:t>
            </a:r>
            <a:r>
              <a:rPr lang="en-GB" dirty="0"/>
              <a:t>, </a:t>
            </a:r>
            <a:r>
              <a:rPr lang="en-GB" dirty="0" err="1"/>
              <a:t>persoane</a:t>
            </a:r>
            <a:r>
              <a:rPr lang="en-GB" dirty="0"/>
              <a:t> din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dezavantajate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piata</a:t>
            </a:r>
            <a:r>
              <a:rPr lang="en-GB" dirty="0"/>
              <a:t> </a:t>
            </a:r>
            <a:r>
              <a:rPr lang="en-GB" dirty="0" err="1"/>
              <a:t>muncii</a:t>
            </a:r>
            <a:r>
              <a:rPr lang="en-GB" dirty="0"/>
              <a:t>, </a:t>
            </a:r>
            <a:r>
              <a:rPr lang="en-GB" dirty="0" err="1"/>
              <a:t>persoane</a:t>
            </a:r>
            <a:r>
              <a:rPr lang="en-GB" dirty="0"/>
              <a:t> inactive;</a:t>
            </a:r>
          </a:p>
          <a:p>
            <a:pPr lvl="1" algn="just"/>
            <a:r>
              <a:rPr lang="en-GB" dirty="0"/>
              <a:t>46 de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aflate</a:t>
            </a:r>
            <a:r>
              <a:rPr lang="en-GB" dirty="0"/>
              <a:t> in </a:t>
            </a:r>
            <a:r>
              <a:rPr lang="en-GB" dirty="0" err="1"/>
              <a:t>cautarea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loc</a:t>
            </a:r>
            <a:r>
              <a:rPr lang="en-GB" dirty="0"/>
              <a:t> de </a:t>
            </a:r>
            <a:r>
              <a:rPr lang="en-GB" dirty="0" err="1"/>
              <a:t>munca</a:t>
            </a:r>
            <a:r>
              <a:rPr lang="en-GB" dirty="0"/>
              <a:t>, cu </a:t>
            </a:r>
            <a:r>
              <a:rPr lang="en-GB" dirty="0" err="1"/>
              <a:t>precadere</a:t>
            </a:r>
            <a:r>
              <a:rPr lang="en-GB" dirty="0"/>
              <a:t> </a:t>
            </a:r>
            <a:r>
              <a:rPr lang="en-GB" dirty="0" err="1"/>
              <a:t>tineri</a:t>
            </a:r>
            <a:r>
              <a:rPr lang="en-GB" dirty="0"/>
              <a:t>, </a:t>
            </a:r>
            <a:r>
              <a:rPr lang="en-GB" dirty="0" err="1"/>
              <a:t>indeosebi</a:t>
            </a:r>
            <a:r>
              <a:rPr lang="en-GB" dirty="0"/>
              <a:t> NEETs;</a:t>
            </a:r>
          </a:p>
          <a:p>
            <a:pPr lvl="1" algn="just"/>
            <a:r>
              <a:rPr lang="en-GB" dirty="0"/>
              <a:t>44 de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tineri</a:t>
            </a:r>
            <a:r>
              <a:rPr lang="en-GB" dirty="0"/>
              <a:t> cu </a:t>
            </a:r>
            <a:r>
              <a:rPr lang="en-GB" dirty="0" err="1"/>
              <a:t>varsta</a:t>
            </a:r>
            <a:r>
              <a:rPr lang="en-GB" dirty="0"/>
              <a:t> de </a:t>
            </a:r>
            <a:r>
              <a:rPr lang="en-GB" dirty="0" err="1"/>
              <a:t>peste</a:t>
            </a:r>
            <a:r>
              <a:rPr lang="en-GB" dirty="0"/>
              <a:t> 30 de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pana</a:t>
            </a:r>
            <a:r>
              <a:rPr lang="en-GB" dirty="0"/>
              <a:t> in 35 de </a:t>
            </a:r>
            <a:r>
              <a:rPr lang="en-GB" dirty="0" err="1"/>
              <a:t>ani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Din </a:t>
            </a:r>
            <a:r>
              <a:rPr lang="en-GB" dirty="0" err="1"/>
              <a:t>totalul</a:t>
            </a:r>
            <a:r>
              <a:rPr lang="en-GB" dirty="0"/>
              <a:t> </a:t>
            </a:r>
            <a:r>
              <a:rPr lang="en-GB" dirty="0" err="1"/>
              <a:t>grupului</a:t>
            </a:r>
            <a:r>
              <a:rPr lang="en-GB" dirty="0"/>
              <a:t> </a:t>
            </a:r>
            <a:r>
              <a:rPr lang="en-GB" dirty="0" err="1"/>
              <a:t>tinta</a:t>
            </a:r>
            <a:r>
              <a:rPr lang="en-GB" dirty="0"/>
              <a:t> minim 50% </a:t>
            </a:r>
            <a:r>
              <a:rPr lang="en-GB" dirty="0" err="1"/>
              <a:t>vor</a:t>
            </a:r>
            <a:r>
              <a:rPr lang="en-GB" dirty="0"/>
              <a:t> fi </a:t>
            </a:r>
            <a:r>
              <a:rPr lang="en-GB" dirty="0" err="1"/>
              <a:t>femei</a:t>
            </a:r>
            <a:r>
              <a:rPr lang="en-GB" dirty="0"/>
              <a:t> – se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pune</a:t>
            </a:r>
            <a:r>
              <a:rPr lang="en-GB" dirty="0"/>
              <a:t> accent </a:t>
            </a:r>
            <a:r>
              <a:rPr lang="en-GB" dirty="0" err="1"/>
              <a:t>asupra</a:t>
            </a:r>
            <a:r>
              <a:rPr lang="en-GB" dirty="0"/>
              <a:t> </a:t>
            </a:r>
            <a:r>
              <a:rPr lang="en-GB" dirty="0" err="1"/>
              <a:t>femeilor</a:t>
            </a:r>
            <a:r>
              <a:rPr lang="en-GB" dirty="0"/>
              <a:t> care </a:t>
            </a:r>
            <a:r>
              <a:rPr lang="en-GB" dirty="0" err="1"/>
              <a:t>provin</a:t>
            </a:r>
            <a:r>
              <a:rPr lang="en-GB" dirty="0"/>
              <a:t> din </a:t>
            </a:r>
            <a:r>
              <a:rPr lang="en-GB" dirty="0" err="1"/>
              <a:t>medii</a:t>
            </a:r>
            <a:r>
              <a:rPr lang="ro-RO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grupuri</a:t>
            </a:r>
            <a:r>
              <a:rPr lang="en-GB" dirty="0"/>
              <a:t> </a:t>
            </a:r>
            <a:r>
              <a:rPr lang="en-GB" dirty="0" err="1"/>
              <a:t>dezavantajate</a:t>
            </a:r>
            <a:r>
              <a:rPr lang="en-GB" dirty="0"/>
              <a:t>, </a:t>
            </a:r>
            <a:r>
              <a:rPr lang="en-GB" dirty="0" err="1"/>
              <a:t>mame</a:t>
            </a:r>
            <a:r>
              <a:rPr lang="en-GB" dirty="0"/>
              <a:t> </a:t>
            </a:r>
            <a:r>
              <a:rPr lang="en-GB" dirty="0" err="1"/>
              <a:t>singure</a:t>
            </a:r>
            <a:r>
              <a:rPr lang="en-GB" dirty="0"/>
              <a:t>, </a:t>
            </a:r>
            <a:r>
              <a:rPr lang="en-GB" dirty="0" err="1"/>
              <a:t>familii</a:t>
            </a:r>
            <a:r>
              <a:rPr lang="en-GB" dirty="0"/>
              <a:t> care au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</a:t>
            </a:r>
            <a:r>
              <a:rPr lang="en-GB" dirty="0"/>
              <a:t> de 2 </a:t>
            </a:r>
            <a:r>
              <a:rPr lang="en-GB" dirty="0" err="1"/>
              <a:t>copii</a:t>
            </a:r>
            <a:r>
              <a:rPr lang="en-GB" dirty="0"/>
              <a:t>, etc.</a:t>
            </a:r>
          </a:p>
          <a:p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7031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195" y="624110"/>
            <a:ext cx="10494418" cy="743136"/>
          </a:xfrm>
        </p:spPr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DOSARUL DE INSCRIERE IN GT</a:t>
            </a:r>
            <a:endParaRPr 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95" y="1480457"/>
            <a:ext cx="10494417" cy="4430765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err="1"/>
              <a:t>Formularul</a:t>
            </a:r>
            <a:r>
              <a:rPr lang="en-GB" dirty="0"/>
              <a:t> de </a:t>
            </a:r>
            <a:r>
              <a:rPr lang="en-GB" dirty="0" err="1"/>
              <a:t>inscriere</a:t>
            </a:r>
            <a:r>
              <a:rPr lang="en-GB" dirty="0"/>
              <a:t> in GT;</a:t>
            </a:r>
          </a:p>
          <a:p>
            <a:pPr algn="just"/>
            <a:r>
              <a:rPr lang="en-GB" dirty="0" err="1"/>
              <a:t>Declaratie</a:t>
            </a:r>
            <a:r>
              <a:rPr lang="en-GB" dirty="0"/>
              <a:t> de </a:t>
            </a:r>
            <a:r>
              <a:rPr lang="en-GB" dirty="0" err="1"/>
              <a:t>consimtamant</a:t>
            </a:r>
            <a:r>
              <a:rPr lang="en-GB" dirty="0"/>
              <a:t> cu </a:t>
            </a:r>
            <a:r>
              <a:rPr lang="en-GB" dirty="0" err="1"/>
              <a:t>privire</a:t>
            </a:r>
            <a:r>
              <a:rPr lang="en-GB" dirty="0"/>
              <a:t> la </a:t>
            </a:r>
            <a:r>
              <a:rPr lang="en-GB" dirty="0" err="1"/>
              <a:t>acordul</a:t>
            </a:r>
            <a:r>
              <a:rPr lang="en-GB" dirty="0"/>
              <a:t> de </a:t>
            </a:r>
            <a:r>
              <a:rPr lang="en-GB" dirty="0" err="1"/>
              <a:t>utilizare</a:t>
            </a:r>
            <a:r>
              <a:rPr lang="en-GB" dirty="0"/>
              <a:t> a </a:t>
            </a:r>
            <a:r>
              <a:rPr lang="en-GB" dirty="0" err="1"/>
              <a:t>datelor</a:t>
            </a:r>
            <a:r>
              <a:rPr lang="en-GB" dirty="0"/>
              <a:t> </a:t>
            </a:r>
            <a:r>
              <a:rPr lang="en-GB" dirty="0" err="1"/>
              <a:t>personale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Declaratie</a:t>
            </a:r>
            <a:r>
              <a:rPr lang="en-GB" dirty="0"/>
              <a:t> </a:t>
            </a:r>
            <a:r>
              <a:rPr lang="en-GB" dirty="0" err="1"/>
              <a:t>privind</a:t>
            </a:r>
            <a:r>
              <a:rPr lang="en-GB" dirty="0"/>
              <a:t> </a:t>
            </a:r>
            <a:r>
              <a:rPr lang="en-GB" dirty="0" err="1"/>
              <a:t>evitarea</a:t>
            </a:r>
            <a:r>
              <a:rPr lang="en-GB" dirty="0"/>
              <a:t> </a:t>
            </a:r>
            <a:r>
              <a:rPr lang="en-GB" dirty="0" err="1"/>
              <a:t>dublei</a:t>
            </a:r>
            <a:r>
              <a:rPr lang="en-GB" dirty="0"/>
              <a:t> </a:t>
            </a:r>
            <a:r>
              <a:rPr lang="en-GB" dirty="0" err="1"/>
              <a:t>finantari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Declaratie</a:t>
            </a:r>
            <a:r>
              <a:rPr lang="en-GB" dirty="0"/>
              <a:t> </a:t>
            </a:r>
            <a:r>
              <a:rPr lang="en-GB" dirty="0" err="1"/>
              <a:t>privind</a:t>
            </a:r>
            <a:r>
              <a:rPr lang="en-GB" dirty="0"/>
              <a:t> </a:t>
            </a:r>
            <a:r>
              <a:rPr lang="en-GB" dirty="0" err="1"/>
              <a:t>incompatibilitatea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conflictul</a:t>
            </a:r>
            <a:r>
              <a:rPr lang="en-GB" dirty="0"/>
              <a:t> de </a:t>
            </a:r>
            <a:r>
              <a:rPr lang="en-GB" dirty="0" err="1"/>
              <a:t>interese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Copie</a:t>
            </a:r>
            <a:r>
              <a:rPr lang="en-GB" dirty="0"/>
              <a:t> a </a:t>
            </a:r>
            <a:r>
              <a:rPr lang="en-GB" dirty="0" err="1"/>
              <a:t>cartii</a:t>
            </a:r>
            <a:r>
              <a:rPr lang="en-GB" dirty="0"/>
              <a:t> de </a:t>
            </a:r>
            <a:r>
              <a:rPr lang="en-GB" dirty="0" err="1"/>
              <a:t>identitate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Copie</a:t>
            </a:r>
            <a:r>
              <a:rPr lang="en-GB" dirty="0"/>
              <a:t>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actul</a:t>
            </a:r>
            <a:r>
              <a:rPr lang="en-GB" dirty="0"/>
              <a:t> de stare </a:t>
            </a:r>
            <a:r>
              <a:rPr lang="en-GB" dirty="0" err="1"/>
              <a:t>civila</a:t>
            </a:r>
            <a:r>
              <a:rPr lang="en-GB" dirty="0"/>
              <a:t>,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caz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Copie</a:t>
            </a:r>
            <a:r>
              <a:rPr lang="en-GB" dirty="0"/>
              <a:t> </a:t>
            </a:r>
            <a:r>
              <a:rPr lang="en-GB" dirty="0" err="1"/>
              <a:t>dupa</a:t>
            </a:r>
            <a:r>
              <a:rPr lang="en-GB" dirty="0"/>
              <a:t> diploma </a:t>
            </a:r>
            <a:r>
              <a:rPr lang="en-GB" dirty="0" err="1"/>
              <a:t>pentru</a:t>
            </a:r>
            <a:r>
              <a:rPr lang="en-GB" dirty="0"/>
              <a:t> ultima forma de </a:t>
            </a:r>
            <a:r>
              <a:rPr lang="en-GB" dirty="0" err="1"/>
              <a:t>studii</a:t>
            </a:r>
            <a:r>
              <a:rPr lang="en-GB" dirty="0"/>
              <a:t> </a:t>
            </a:r>
            <a:r>
              <a:rPr lang="en-GB" dirty="0" err="1"/>
              <a:t>absolvita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Copie</a:t>
            </a:r>
            <a:r>
              <a:rPr lang="en-GB" dirty="0"/>
              <a:t> carnet </a:t>
            </a:r>
            <a:r>
              <a:rPr lang="en-GB" dirty="0" err="1"/>
              <a:t>somaj</a:t>
            </a:r>
            <a:r>
              <a:rPr lang="en-GB" dirty="0"/>
              <a:t>/</a:t>
            </a:r>
            <a:r>
              <a:rPr lang="en-GB" dirty="0" err="1"/>
              <a:t>adeverinta</a:t>
            </a:r>
            <a:r>
              <a:rPr lang="en-GB" dirty="0"/>
              <a:t> AJOFM </a:t>
            </a:r>
            <a:r>
              <a:rPr lang="en-GB" dirty="0" err="1"/>
              <a:t>somaj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Declaratie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propria</a:t>
            </a:r>
            <a:r>
              <a:rPr lang="en-GB" dirty="0"/>
              <a:t> </a:t>
            </a:r>
            <a:r>
              <a:rPr lang="en-GB" dirty="0" err="1"/>
              <a:t>raspundere</a:t>
            </a:r>
            <a:r>
              <a:rPr lang="en-GB" dirty="0"/>
              <a:t> </a:t>
            </a:r>
            <a:r>
              <a:rPr lang="en-GB" dirty="0" err="1"/>
              <a:t>persoana</a:t>
            </a:r>
            <a:r>
              <a:rPr lang="en-GB" dirty="0"/>
              <a:t> </a:t>
            </a:r>
            <a:r>
              <a:rPr lang="en-GB" dirty="0" err="1"/>
              <a:t>inactiva</a:t>
            </a:r>
            <a:r>
              <a:rPr lang="ro-RO" dirty="0"/>
              <a:t>;</a:t>
            </a:r>
          </a:p>
          <a:p>
            <a:pPr algn="just"/>
            <a:r>
              <a:rPr lang="ro-RO" dirty="0"/>
              <a:t>Declarație pe propria răspundere persoana de etnie roma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Alte</a:t>
            </a:r>
            <a:r>
              <a:rPr lang="en-GB" dirty="0"/>
              <a:t> </a:t>
            </a:r>
            <a:r>
              <a:rPr lang="en-GB" dirty="0" err="1"/>
              <a:t>documente</a:t>
            </a:r>
            <a:r>
              <a:rPr lang="en-GB" dirty="0"/>
              <a:t> care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putea</a:t>
            </a:r>
            <a:r>
              <a:rPr lang="en-GB" dirty="0"/>
              <a:t> fi </a:t>
            </a:r>
            <a:r>
              <a:rPr lang="en-GB" dirty="0" err="1"/>
              <a:t>obligatorii</a:t>
            </a:r>
            <a:r>
              <a:rPr lang="en-GB" dirty="0"/>
              <a:t> conform </a:t>
            </a:r>
            <a:r>
              <a:rPr lang="en-GB" dirty="0" err="1"/>
              <a:t>instructiunilor</a:t>
            </a:r>
            <a:r>
              <a:rPr lang="en-GB" dirty="0"/>
              <a:t> AM PEO/MIPE, </a:t>
            </a:r>
            <a:r>
              <a:rPr lang="en-GB" dirty="0" err="1"/>
              <a:t>daca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</a:t>
            </a:r>
            <a:r>
              <a:rPr lang="en-GB" dirty="0" err="1"/>
              <a:t>exista</a:t>
            </a:r>
            <a:r>
              <a:rPr lang="en-GB" dirty="0"/>
              <a:t> la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transmiterii</a:t>
            </a:r>
            <a:r>
              <a:rPr lang="en-GB" dirty="0"/>
              <a:t> </a:t>
            </a:r>
            <a:r>
              <a:rPr lang="en-GB" dirty="0" err="1"/>
              <a:t>dosarului</a:t>
            </a:r>
            <a:r>
              <a:rPr lang="en-GB" dirty="0"/>
              <a:t> de </a:t>
            </a:r>
            <a:r>
              <a:rPr lang="en-GB" dirty="0" err="1"/>
              <a:t>candidatura</a:t>
            </a:r>
            <a:r>
              <a:rPr lang="en-GB" dirty="0"/>
              <a:t>.</a:t>
            </a:r>
          </a:p>
          <a:p>
            <a:pPr algn="just"/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2322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491" y="624110"/>
            <a:ext cx="10294121" cy="102181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CONDITII DE ACCESARE AJUTOR DE MINIMIS</a:t>
            </a:r>
            <a:endParaRPr 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531" y="1445623"/>
            <a:ext cx="10355081" cy="44655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Criteriile</a:t>
            </a:r>
            <a:r>
              <a:rPr lang="en-GB" dirty="0"/>
              <a:t> de </a:t>
            </a:r>
            <a:r>
              <a:rPr lang="en-GB" dirty="0" err="1"/>
              <a:t>acordare</a:t>
            </a:r>
            <a:r>
              <a:rPr lang="en-GB" dirty="0"/>
              <a:t> a </a:t>
            </a:r>
            <a:r>
              <a:rPr lang="en-GB" dirty="0" err="1"/>
              <a:t>ajutorului</a:t>
            </a:r>
            <a:r>
              <a:rPr lang="en-GB" dirty="0"/>
              <a:t> de </a:t>
            </a:r>
            <a:r>
              <a:rPr lang="en-GB" dirty="0" err="1"/>
              <a:t>minimis</a:t>
            </a:r>
            <a:r>
              <a:rPr lang="en-GB" dirty="0"/>
              <a:t> </a:t>
            </a:r>
            <a:r>
              <a:rPr lang="en-GB" dirty="0" err="1"/>
              <a:t>prevazut</a:t>
            </a:r>
            <a:r>
              <a:rPr lang="en-GB" dirty="0"/>
              <a:t> in </a:t>
            </a:r>
            <a:r>
              <a:rPr lang="en-GB" dirty="0" err="1"/>
              <a:t>Regulamentul</a:t>
            </a:r>
            <a:r>
              <a:rPr lang="en-GB" dirty="0"/>
              <a:t> 1407/2013:</a:t>
            </a:r>
          </a:p>
          <a:p>
            <a:pPr lvl="1" algn="just"/>
            <a:r>
              <a:rPr lang="en-GB" dirty="0" err="1"/>
              <a:t>Persoanele</a:t>
            </a:r>
            <a:r>
              <a:rPr lang="en-GB" dirty="0"/>
              <a:t> </a:t>
            </a:r>
            <a:r>
              <a:rPr lang="en-GB" dirty="0" err="1"/>
              <a:t>fizice</a:t>
            </a:r>
            <a:r>
              <a:rPr lang="en-GB" dirty="0"/>
              <a:t> care </a:t>
            </a:r>
            <a:r>
              <a:rPr lang="en-GB" dirty="0" err="1"/>
              <a:t>infiinteaza</a:t>
            </a:r>
            <a:r>
              <a:rPr lang="en-GB" dirty="0"/>
              <a:t> </a:t>
            </a:r>
            <a:r>
              <a:rPr lang="en-GB" dirty="0" err="1"/>
              <a:t>afaceri</a:t>
            </a:r>
            <a:r>
              <a:rPr lang="en-GB" dirty="0"/>
              <a:t> nu au </a:t>
            </a:r>
            <a:r>
              <a:rPr lang="en-GB" dirty="0" err="1"/>
              <a:t>calitatea</a:t>
            </a:r>
            <a:r>
              <a:rPr lang="en-GB" dirty="0"/>
              <a:t> de </a:t>
            </a:r>
            <a:r>
              <a:rPr lang="en-GB" dirty="0" err="1"/>
              <a:t>asociati</a:t>
            </a:r>
            <a:r>
              <a:rPr lang="en-GB" dirty="0"/>
              <a:t> </a:t>
            </a:r>
            <a:r>
              <a:rPr lang="en-GB" dirty="0" err="1"/>
              <a:t>majoritari</a:t>
            </a:r>
            <a:r>
              <a:rPr lang="en-GB" dirty="0"/>
              <a:t> in </a:t>
            </a:r>
            <a:r>
              <a:rPr lang="en-GB" dirty="0" err="1"/>
              <a:t>structura</a:t>
            </a:r>
            <a:r>
              <a:rPr lang="en-GB" dirty="0"/>
              <a:t> </a:t>
            </a:r>
            <a:r>
              <a:rPr lang="en-GB" dirty="0" err="1"/>
              <a:t>altor</a:t>
            </a:r>
            <a:r>
              <a:rPr lang="en-GB" dirty="0"/>
              <a:t> </a:t>
            </a:r>
            <a:r>
              <a:rPr lang="en-GB" dirty="0" err="1"/>
              <a:t>intreprinderi</a:t>
            </a:r>
            <a:r>
              <a:rPr lang="en-GB" dirty="0"/>
              <a:t> (inclusive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Fizice</a:t>
            </a:r>
            <a:r>
              <a:rPr lang="en-GB" dirty="0"/>
              <a:t> </a:t>
            </a:r>
            <a:r>
              <a:rPr lang="en-GB" dirty="0" err="1"/>
              <a:t>Autorizate</a:t>
            </a:r>
            <a:r>
              <a:rPr lang="en-GB" dirty="0"/>
              <a:t>, </a:t>
            </a:r>
            <a:r>
              <a:rPr lang="en-GB" dirty="0" err="1"/>
              <a:t>Persoane</a:t>
            </a:r>
            <a:r>
              <a:rPr lang="en-GB" dirty="0"/>
              <a:t> </a:t>
            </a:r>
            <a:r>
              <a:rPr lang="en-GB" dirty="0" err="1"/>
              <a:t>Fizice</a:t>
            </a:r>
            <a:r>
              <a:rPr lang="en-GB" dirty="0"/>
              <a:t> </a:t>
            </a:r>
            <a:r>
              <a:rPr lang="en-GB" dirty="0" err="1"/>
              <a:t>Independente</a:t>
            </a:r>
            <a:r>
              <a:rPr lang="en-GB" dirty="0"/>
              <a:t>, </a:t>
            </a:r>
            <a:r>
              <a:rPr lang="en-GB" dirty="0" err="1"/>
              <a:t>Intreprinderi</a:t>
            </a:r>
            <a:r>
              <a:rPr lang="en-GB" dirty="0"/>
              <a:t> </a:t>
            </a:r>
            <a:r>
              <a:rPr lang="en-GB" dirty="0" err="1"/>
              <a:t>Individuale</a:t>
            </a:r>
            <a:r>
              <a:rPr lang="en-GB" dirty="0"/>
              <a:t>, </a:t>
            </a:r>
            <a:r>
              <a:rPr lang="en-GB" dirty="0" err="1"/>
              <a:t>Itreprinderi</a:t>
            </a:r>
            <a:r>
              <a:rPr lang="en-GB" dirty="0"/>
              <a:t> </a:t>
            </a:r>
            <a:r>
              <a:rPr lang="en-GB" dirty="0" err="1"/>
              <a:t>Familiale</a:t>
            </a:r>
            <a:r>
              <a:rPr lang="en-GB" dirty="0"/>
              <a:t>, etc.) la data </a:t>
            </a:r>
            <a:r>
              <a:rPr lang="en-GB" dirty="0" err="1"/>
              <a:t>semnarii</a:t>
            </a:r>
            <a:r>
              <a:rPr lang="en-GB" dirty="0"/>
              <a:t> </a:t>
            </a:r>
            <a:r>
              <a:rPr lang="en-GB" dirty="0" err="1"/>
              <a:t>contractului</a:t>
            </a:r>
            <a:r>
              <a:rPr lang="en-GB" dirty="0"/>
              <a:t> de </a:t>
            </a:r>
            <a:r>
              <a:rPr lang="en-GB" dirty="0" err="1"/>
              <a:t>subventie</a:t>
            </a:r>
            <a:r>
              <a:rPr lang="en-GB" dirty="0"/>
              <a:t>;</a:t>
            </a:r>
          </a:p>
          <a:p>
            <a:pPr lvl="1" algn="just"/>
            <a:r>
              <a:rPr lang="en-GB" dirty="0" err="1"/>
              <a:t>Persoanele</a:t>
            </a:r>
            <a:r>
              <a:rPr lang="en-GB" dirty="0"/>
              <a:t> care </a:t>
            </a:r>
            <a:r>
              <a:rPr lang="en-GB" dirty="0" err="1"/>
              <a:t>fac</a:t>
            </a:r>
            <a:r>
              <a:rPr lang="en-GB" dirty="0"/>
              <a:t> parte din </a:t>
            </a:r>
            <a:r>
              <a:rPr lang="en-GB" dirty="0" err="1"/>
              <a:t>echipa</a:t>
            </a:r>
            <a:r>
              <a:rPr lang="en-GB" dirty="0"/>
              <a:t> de </a:t>
            </a:r>
            <a:r>
              <a:rPr lang="en-GB" dirty="0" err="1"/>
              <a:t>proiect</a:t>
            </a:r>
            <a:r>
              <a:rPr lang="en-GB" dirty="0"/>
              <a:t>, </a:t>
            </a:r>
            <a:r>
              <a:rPr lang="en-GB" dirty="0" err="1"/>
              <a:t>asociatii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angajatii</a:t>
            </a:r>
            <a:r>
              <a:rPr lang="en-GB" dirty="0"/>
              <a:t> din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beneficiarului</a:t>
            </a:r>
            <a:r>
              <a:rPr lang="en-GB" dirty="0"/>
              <a:t> din </a:t>
            </a:r>
            <a:r>
              <a:rPr lang="en-GB" dirty="0" err="1"/>
              <a:t>proiect</a:t>
            </a:r>
            <a:r>
              <a:rPr lang="en-GB" dirty="0"/>
              <a:t> nu au </a:t>
            </a:r>
            <a:r>
              <a:rPr lang="en-GB" dirty="0" err="1"/>
              <a:t>calitatea</a:t>
            </a:r>
            <a:r>
              <a:rPr lang="en-GB" dirty="0"/>
              <a:t> de </a:t>
            </a:r>
            <a:r>
              <a:rPr lang="en-GB" dirty="0" err="1"/>
              <a:t>angajati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intreprinderilor</a:t>
            </a:r>
            <a:r>
              <a:rPr lang="en-GB" dirty="0"/>
              <a:t> </a:t>
            </a:r>
            <a:r>
              <a:rPr lang="en-GB" dirty="0" err="1"/>
              <a:t>infiintate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proiect</a:t>
            </a:r>
            <a:r>
              <a:rPr lang="en-GB" dirty="0"/>
              <a:t>;</a:t>
            </a:r>
          </a:p>
          <a:p>
            <a:pPr lvl="1" algn="just"/>
            <a:r>
              <a:rPr lang="en-GB" dirty="0" err="1"/>
              <a:t>Persoanele</a:t>
            </a:r>
            <a:r>
              <a:rPr lang="en-GB" dirty="0"/>
              <a:t> </a:t>
            </a:r>
            <a:r>
              <a:rPr lang="en-GB" dirty="0" err="1"/>
              <a:t>fizice</a:t>
            </a:r>
            <a:r>
              <a:rPr lang="en-GB" dirty="0"/>
              <a:t> din GT nu au </a:t>
            </a:r>
            <a:r>
              <a:rPr lang="en-GB" dirty="0" err="1"/>
              <a:t>calitate</a:t>
            </a:r>
            <a:r>
              <a:rPr lang="en-GB" dirty="0"/>
              <a:t> de </a:t>
            </a:r>
            <a:r>
              <a:rPr lang="en-GB" dirty="0" err="1"/>
              <a:t>asociat</a:t>
            </a:r>
            <a:r>
              <a:rPr lang="en-GB" dirty="0"/>
              <a:t>, administrator, </a:t>
            </a:r>
            <a:r>
              <a:rPr lang="en-GB" dirty="0" err="1"/>
              <a:t>reprezentant</a:t>
            </a:r>
            <a:r>
              <a:rPr lang="en-GB" dirty="0"/>
              <a:t> legal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angajat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a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</a:t>
            </a:r>
            <a:r>
              <a:rPr lang="en-GB" dirty="0"/>
              <a:t> de o IS </a:t>
            </a:r>
            <a:r>
              <a:rPr lang="en-GB" dirty="0" err="1"/>
              <a:t>infiintata</a:t>
            </a:r>
            <a:r>
              <a:rPr lang="en-GB" dirty="0"/>
              <a:t> in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acestui</a:t>
            </a:r>
            <a:r>
              <a:rPr lang="en-GB" dirty="0"/>
              <a:t> </a:t>
            </a:r>
            <a:r>
              <a:rPr lang="en-GB" dirty="0" err="1"/>
              <a:t>apel</a:t>
            </a:r>
            <a:r>
              <a:rPr lang="en-GB" dirty="0"/>
              <a:t>;</a:t>
            </a:r>
          </a:p>
          <a:p>
            <a:pPr lvl="1" algn="just"/>
            <a:r>
              <a:rPr lang="en-GB" dirty="0"/>
              <a:t>In </a:t>
            </a:r>
            <a:r>
              <a:rPr lang="en-GB" dirty="0" err="1"/>
              <a:t>cazul</a:t>
            </a:r>
            <a:r>
              <a:rPr lang="en-GB" dirty="0"/>
              <a:t> in care </a:t>
            </a:r>
            <a:r>
              <a:rPr lang="en-GB" dirty="0" err="1"/>
              <a:t>intreprinderea</a:t>
            </a:r>
            <a:r>
              <a:rPr lang="en-GB" dirty="0"/>
              <a:t> se </a:t>
            </a:r>
            <a:r>
              <a:rPr lang="en-GB" dirty="0" err="1"/>
              <a:t>infiinteaza</a:t>
            </a:r>
            <a:r>
              <a:rPr lang="en-GB" dirty="0"/>
              <a:t> ca </a:t>
            </a:r>
            <a:r>
              <a:rPr lang="en-GB" dirty="0" err="1"/>
              <a:t>societate</a:t>
            </a:r>
            <a:r>
              <a:rPr lang="en-GB" dirty="0"/>
              <a:t> </a:t>
            </a:r>
            <a:r>
              <a:rPr lang="en-GB" dirty="0" err="1"/>
              <a:t>reglementata</a:t>
            </a:r>
            <a:r>
              <a:rPr lang="en-GB" dirty="0"/>
              <a:t> de </a:t>
            </a:r>
            <a:r>
              <a:rPr lang="en-GB" dirty="0" err="1"/>
              <a:t>Legea</a:t>
            </a:r>
            <a:r>
              <a:rPr lang="en-GB" dirty="0"/>
              <a:t> </a:t>
            </a:r>
            <a:r>
              <a:rPr lang="en-GB" dirty="0" err="1"/>
              <a:t>societatilor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31/1990, </a:t>
            </a:r>
            <a:r>
              <a:rPr lang="en-GB" dirty="0" err="1"/>
              <a:t>republicata</a:t>
            </a:r>
            <a:r>
              <a:rPr lang="en-GB" dirty="0"/>
              <a:t>, cu </a:t>
            </a:r>
            <a:r>
              <a:rPr lang="en-GB" dirty="0" err="1"/>
              <a:t>modificarile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completarile</a:t>
            </a:r>
            <a:r>
              <a:rPr lang="en-GB" dirty="0"/>
              <a:t> </a:t>
            </a:r>
            <a:r>
              <a:rPr lang="en-GB" dirty="0" err="1"/>
              <a:t>ulterioare</a:t>
            </a:r>
            <a:r>
              <a:rPr lang="en-GB" dirty="0"/>
              <a:t>, </a:t>
            </a:r>
            <a:r>
              <a:rPr lang="en-GB" dirty="0" err="1"/>
              <a:t>si</a:t>
            </a:r>
            <a:r>
              <a:rPr lang="en-GB" dirty="0"/>
              <a:t> are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</a:t>
            </a:r>
            <a:r>
              <a:rPr lang="en-GB" dirty="0"/>
              <a:t> de un </a:t>
            </a:r>
            <a:r>
              <a:rPr lang="en-GB" dirty="0" err="1"/>
              <a:t>asociat</a:t>
            </a:r>
            <a:r>
              <a:rPr lang="en-GB" dirty="0"/>
              <a:t>, </a:t>
            </a:r>
            <a:r>
              <a:rPr lang="en-GB" dirty="0" err="1"/>
              <a:t>persoana</a:t>
            </a:r>
            <a:r>
              <a:rPr lang="en-GB" dirty="0"/>
              <a:t> </a:t>
            </a:r>
            <a:r>
              <a:rPr lang="en-GB" dirty="0" err="1"/>
              <a:t>fizica</a:t>
            </a:r>
            <a:r>
              <a:rPr lang="en-GB" dirty="0"/>
              <a:t> al </a:t>
            </a:r>
            <a:r>
              <a:rPr lang="en-GB" dirty="0" err="1"/>
              <a:t>carei</a:t>
            </a:r>
            <a:r>
              <a:rPr lang="en-GB" dirty="0"/>
              <a:t> plan de </a:t>
            </a:r>
            <a:r>
              <a:rPr lang="en-GB" dirty="0" err="1"/>
              <a:t>afaceri</a:t>
            </a:r>
            <a:r>
              <a:rPr lang="en-GB" dirty="0"/>
              <a:t> a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selectat</a:t>
            </a:r>
            <a:r>
              <a:rPr lang="en-GB" dirty="0"/>
              <a:t> in </a:t>
            </a:r>
            <a:r>
              <a:rPr lang="en-GB" dirty="0" err="1"/>
              <a:t>vederea</a:t>
            </a:r>
            <a:r>
              <a:rPr lang="en-GB" dirty="0"/>
              <a:t> </a:t>
            </a:r>
            <a:r>
              <a:rPr lang="en-GB" dirty="0" err="1"/>
              <a:t>finantarii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trebui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aiba</a:t>
            </a:r>
            <a:r>
              <a:rPr lang="en-GB" dirty="0"/>
              <a:t> </a:t>
            </a:r>
            <a:r>
              <a:rPr lang="en-GB" dirty="0" err="1"/>
              <a:t>calitatea</a:t>
            </a:r>
            <a:r>
              <a:rPr lang="en-GB" dirty="0"/>
              <a:t> de </a:t>
            </a:r>
            <a:r>
              <a:rPr lang="en-GB" dirty="0" err="1"/>
              <a:t>actionar</a:t>
            </a:r>
            <a:r>
              <a:rPr lang="en-GB" dirty="0"/>
              <a:t> </a:t>
            </a:r>
            <a:r>
              <a:rPr lang="en-GB" dirty="0" err="1"/>
              <a:t>majoritar</a:t>
            </a:r>
            <a:r>
              <a:rPr lang="en-GB" dirty="0"/>
              <a:t>;</a:t>
            </a:r>
          </a:p>
          <a:p>
            <a:pPr lvl="1" algn="just"/>
            <a:r>
              <a:rPr lang="en-GB" dirty="0" err="1"/>
              <a:t>Persoana</a:t>
            </a:r>
            <a:r>
              <a:rPr lang="en-GB" dirty="0"/>
              <a:t> al </a:t>
            </a:r>
            <a:r>
              <a:rPr lang="en-GB" dirty="0" err="1"/>
              <a:t>carei</a:t>
            </a:r>
            <a:r>
              <a:rPr lang="en-GB" dirty="0"/>
              <a:t> plan de </a:t>
            </a:r>
            <a:r>
              <a:rPr lang="en-GB" dirty="0" err="1"/>
              <a:t>afaceri</a:t>
            </a:r>
            <a:r>
              <a:rPr lang="en-GB" dirty="0"/>
              <a:t> a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selectat</a:t>
            </a:r>
            <a:r>
              <a:rPr lang="en-GB" dirty="0"/>
              <a:t> in </a:t>
            </a:r>
            <a:r>
              <a:rPr lang="en-GB" dirty="0" err="1"/>
              <a:t>vederea</a:t>
            </a:r>
            <a:r>
              <a:rPr lang="en-GB" dirty="0"/>
              <a:t> </a:t>
            </a:r>
            <a:r>
              <a:rPr lang="en-GB" dirty="0" err="1"/>
              <a:t>finantarii</a:t>
            </a:r>
            <a:r>
              <a:rPr lang="en-GB" dirty="0"/>
              <a:t> are </a:t>
            </a:r>
            <a:r>
              <a:rPr lang="en-GB" dirty="0" err="1"/>
              <a:t>calitatea</a:t>
            </a:r>
            <a:r>
              <a:rPr lang="en-GB" dirty="0"/>
              <a:t> de </a:t>
            </a:r>
            <a:r>
              <a:rPr lang="en-GB" dirty="0" err="1"/>
              <a:t>reprezentant</a:t>
            </a:r>
            <a:r>
              <a:rPr lang="en-GB" dirty="0"/>
              <a:t> legal, action</a:t>
            </a:r>
            <a:r>
              <a:rPr lang="ro-RO" dirty="0"/>
              <a:t>a</a:t>
            </a:r>
            <a:r>
              <a:rPr lang="en-GB" dirty="0"/>
              <a:t>r </a:t>
            </a:r>
            <a:r>
              <a:rPr lang="en-GB" dirty="0" err="1"/>
              <a:t>unic</a:t>
            </a:r>
            <a:r>
              <a:rPr lang="en-GB" dirty="0"/>
              <a:t>/action</a:t>
            </a:r>
            <a:r>
              <a:rPr lang="ro-RO" dirty="0"/>
              <a:t>a</a:t>
            </a:r>
            <a:r>
              <a:rPr lang="en-GB" dirty="0"/>
              <a:t>r </a:t>
            </a:r>
            <a:r>
              <a:rPr lang="en-GB" dirty="0" err="1"/>
              <a:t>majoritar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administrator al IS, </a:t>
            </a:r>
            <a:r>
              <a:rPr lang="en-GB" dirty="0" err="1"/>
              <a:t>reprezinta</a:t>
            </a:r>
            <a:r>
              <a:rPr lang="en-GB" dirty="0"/>
              <a:t> </a:t>
            </a:r>
            <a:r>
              <a:rPr lang="en-GB" dirty="0" err="1"/>
              <a:t>societatea</a:t>
            </a:r>
            <a:r>
              <a:rPr lang="en-GB" dirty="0"/>
              <a:t>, are </a:t>
            </a:r>
            <a:r>
              <a:rPr lang="en-GB" dirty="0" err="1"/>
              <a:t>rol</a:t>
            </a:r>
            <a:r>
              <a:rPr lang="en-GB" dirty="0"/>
              <a:t> </a:t>
            </a:r>
            <a:r>
              <a:rPr lang="en-GB" dirty="0" err="1"/>
              <a:t>executiv</a:t>
            </a:r>
            <a:r>
              <a:rPr lang="en-GB" dirty="0"/>
              <a:t> in </a:t>
            </a:r>
            <a:r>
              <a:rPr lang="en-GB" dirty="0" err="1"/>
              <a:t>intreprindere</a:t>
            </a:r>
            <a:r>
              <a:rPr lang="en-GB" dirty="0"/>
              <a:t>,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efectiv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care </a:t>
            </a:r>
            <a:r>
              <a:rPr lang="en-GB" dirty="0" err="1"/>
              <a:t>asigura</a:t>
            </a:r>
            <a:r>
              <a:rPr lang="en-GB" dirty="0"/>
              <a:t> </a:t>
            </a:r>
            <a:r>
              <a:rPr lang="en-GB" dirty="0" err="1"/>
              <a:t>gestiunea</a:t>
            </a:r>
            <a:r>
              <a:rPr lang="en-GB" dirty="0"/>
              <a:t> </a:t>
            </a:r>
            <a:r>
              <a:rPr lang="en-GB" dirty="0" err="1"/>
              <a:t>afacerii</a:t>
            </a:r>
            <a:r>
              <a:rPr lang="en-GB" dirty="0"/>
              <a:t>,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responsabil</a:t>
            </a:r>
            <a:r>
              <a:rPr lang="en-GB" dirty="0"/>
              <a:t> de patrimonial </a:t>
            </a:r>
            <a:r>
              <a:rPr lang="en-GB" dirty="0" err="1"/>
              <a:t>intreprinderii</a:t>
            </a:r>
            <a:r>
              <a:rPr lang="en-GB" dirty="0"/>
              <a:t>, are </a:t>
            </a:r>
            <a:r>
              <a:rPr lang="en-GB" dirty="0" err="1"/>
              <a:t>responsabilitatea</a:t>
            </a:r>
            <a:r>
              <a:rPr lang="en-GB" dirty="0"/>
              <a:t> de a </a:t>
            </a:r>
            <a:r>
              <a:rPr lang="en-GB" dirty="0" err="1"/>
              <a:t>garanta</a:t>
            </a:r>
            <a:r>
              <a:rPr lang="en-GB" dirty="0"/>
              <a:t> </a:t>
            </a:r>
            <a:r>
              <a:rPr lang="en-GB" dirty="0" err="1"/>
              <a:t>intru</a:t>
            </a:r>
            <a:r>
              <a:rPr lang="en-GB" dirty="0"/>
              <a:t> </a:t>
            </a:r>
            <a:r>
              <a:rPr lang="en-GB" dirty="0" err="1"/>
              <a:t>totul</a:t>
            </a:r>
            <a:r>
              <a:rPr lang="en-GB" dirty="0"/>
              <a:t> </a:t>
            </a:r>
            <a:r>
              <a:rPr lang="en-GB" dirty="0" err="1"/>
              <a:t>desfasurarea</a:t>
            </a:r>
            <a:r>
              <a:rPr lang="en-GB" dirty="0"/>
              <a:t> </a:t>
            </a:r>
            <a:r>
              <a:rPr lang="en-GB" dirty="0" err="1"/>
              <a:t>legala</a:t>
            </a:r>
            <a:r>
              <a:rPr lang="en-GB" dirty="0"/>
              <a:t> a </a:t>
            </a:r>
            <a:r>
              <a:rPr lang="en-GB" dirty="0" err="1"/>
              <a:t>activitatii</a:t>
            </a:r>
            <a:r>
              <a:rPr lang="en-GB" dirty="0"/>
              <a:t> </a:t>
            </a:r>
            <a:r>
              <a:rPr lang="en-GB" dirty="0" err="1"/>
              <a:t>economice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realizarea</a:t>
            </a:r>
            <a:r>
              <a:rPr lang="en-GB" dirty="0"/>
              <a:t> </a:t>
            </a:r>
            <a:r>
              <a:rPr lang="en-GB" dirty="0" err="1"/>
              <a:t>obiectivelor</a:t>
            </a:r>
            <a:r>
              <a:rPr lang="en-GB" dirty="0"/>
              <a:t> de </a:t>
            </a:r>
            <a:r>
              <a:rPr lang="en-GB" dirty="0" err="1"/>
              <a:t>activitate</a:t>
            </a:r>
            <a:r>
              <a:rPr lang="en-GB" dirty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6719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743" y="624110"/>
            <a:ext cx="10241869" cy="93472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CONDITII DE ACCESARE AJUTOR DE MINIMIS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743" y="1384663"/>
            <a:ext cx="10241869" cy="4526559"/>
          </a:xfrm>
        </p:spPr>
        <p:txBody>
          <a:bodyPr/>
          <a:lstStyle/>
          <a:p>
            <a:pPr algn="just"/>
            <a:r>
              <a:rPr lang="en-GB" dirty="0"/>
              <a:t>IS </a:t>
            </a:r>
            <a:r>
              <a:rPr lang="en-GB" dirty="0" err="1"/>
              <a:t>nou</a:t>
            </a:r>
            <a:r>
              <a:rPr lang="en-GB" dirty="0"/>
              <a:t> </a:t>
            </a:r>
            <a:r>
              <a:rPr lang="en-GB" dirty="0" err="1"/>
              <a:t>infiintate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</a:t>
            </a:r>
            <a:r>
              <a:rPr lang="en-GB" dirty="0" err="1"/>
              <a:t>avea</a:t>
            </a:r>
            <a:r>
              <a:rPr lang="en-GB" dirty="0"/>
              <a:t> </a:t>
            </a:r>
            <a:r>
              <a:rPr lang="en-GB" dirty="0" err="1"/>
              <a:t>sediul</a:t>
            </a:r>
            <a:r>
              <a:rPr lang="en-GB" dirty="0"/>
              <a:t> social </a:t>
            </a:r>
            <a:r>
              <a:rPr lang="en-GB" dirty="0" err="1"/>
              <a:t>si</a:t>
            </a:r>
            <a:r>
              <a:rPr lang="en-GB" dirty="0"/>
              <a:t>,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caz</a:t>
            </a:r>
            <a:r>
              <a:rPr lang="en-GB" dirty="0"/>
              <a:t>, </a:t>
            </a:r>
            <a:r>
              <a:rPr lang="en-GB" dirty="0" err="1"/>
              <a:t>punctul</a:t>
            </a:r>
            <a:r>
              <a:rPr lang="en-GB" dirty="0"/>
              <a:t>/</a:t>
            </a:r>
            <a:r>
              <a:rPr lang="en-GB" dirty="0" err="1"/>
              <a:t>punctele</a:t>
            </a:r>
            <a:r>
              <a:rPr lang="en-GB" dirty="0"/>
              <a:t> de </a:t>
            </a:r>
            <a:r>
              <a:rPr lang="en-GB" dirty="0" err="1"/>
              <a:t>lucru</a:t>
            </a:r>
            <a:r>
              <a:rPr lang="en-GB" dirty="0"/>
              <a:t> in </a:t>
            </a:r>
            <a:r>
              <a:rPr lang="en-GB" dirty="0" err="1"/>
              <a:t>regiunile</a:t>
            </a:r>
            <a:r>
              <a:rPr lang="en-GB" dirty="0"/>
              <a:t> de </a:t>
            </a:r>
            <a:r>
              <a:rPr lang="en-GB" dirty="0" err="1"/>
              <a:t>implementare</a:t>
            </a:r>
            <a:r>
              <a:rPr lang="en-GB" dirty="0"/>
              <a:t> a </a:t>
            </a:r>
            <a:r>
              <a:rPr lang="en-GB" dirty="0" err="1"/>
              <a:t>proiectului</a:t>
            </a:r>
            <a:r>
              <a:rPr lang="en-GB" dirty="0"/>
              <a:t>;</a:t>
            </a:r>
          </a:p>
          <a:p>
            <a:pPr algn="just"/>
            <a:endParaRPr lang="en-GB" dirty="0"/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6175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367" y="1007294"/>
            <a:ext cx="10320246" cy="995685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CONDITII CARE TREBUIE INDEPLINITE DE IS PENTRU SEMNARE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CONTRACTULUI DE SUBVENTIE</a:t>
            </a:r>
            <a:endParaRPr lang="ro-RO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0" y="2002971"/>
            <a:ext cx="10320245" cy="4395931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La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semnarii</a:t>
            </a:r>
            <a:r>
              <a:rPr lang="en-GB" dirty="0"/>
              <a:t> </a:t>
            </a:r>
            <a:r>
              <a:rPr lang="en-GB" dirty="0" err="1"/>
              <a:t>contractului</a:t>
            </a:r>
            <a:r>
              <a:rPr lang="en-GB" dirty="0"/>
              <a:t> de </a:t>
            </a:r>
            <a:r>
              <a:rPr lang="en-GB" dirty="0" err="1"/>
              <a:t>subventie</a:t>
            </a:r>
            <a:r>
              <a:rPr lang="en-GB" dirty="0"/>
              <a:t>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inregistrate</a:t>
            </a:r>
            <a:r>
              <a:rPr lang="en-GB" dirty="0"/>
              <a:t> in </a:t>
            </a:r>
            <a:r>
              <a:rPr lang="en-GB" dirty="0" err="1"/>
              <a:t>scopuri</a:t>
            </a:r>
            <a:r>
              <a:rPr lang="en-GB" dirty="0"/>
              <a:t> </a:t>
            </a:r>
            <a:r>
              <a:rPr lang="en-GB" dirty="0" err="1"/>
              <a:t>fiscale</a:t>
            </a:r>
            <a:r>
              <a:rPr lang="en-GB" dirty="0"/>
              <a:t> in Romania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isi</a:t>
            </a:r>
            <a:r>
              <a:rPr lang="en-GB" dirty="0"/>
              <a:t> </a:t>
            </a:r>
            <a:r>
              <a:rPr lang="en-GB" dirty="0" err="1"/>
              <a:t>desfasoara</a:t>
            </a:r>
            <a:r>
              <a:rPr lang="en-GB" dirty="0"/>
              <a:t> </a:t>
            </a:r>
            <a:r>
              <a:rPr lang="en-GB" dirty="0" err="1"/>
              <a:t>activitatea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teritoriul</a:t>
            </a:r>
            <a:r>
              <a:rPr lang="en-GB" dirty="0"/>
              <a:t> </a:t>
            </a:r>
            <a:r>
              <a:rPr lang="en-GB" dirty="0" err="1"/>
              <a:t>tarii</a:t>
            </a:r>
            <a:r>
              <a:rPr lang="en-GB" dirty="0"/>
              <a:t>;</a:t>
            </a:r>
          </a:p>
          <a:p>
            <a:pPr algn="just"/>
            <a:r>
              <a:rPr lang="en-GB" dirty="0"/>
              <a:t>Nu </a:t>
            </a:r>
            <a:r>
              <a:rPr lang="en-GB" dirty="0" err="1"/>
              <a:t>deruleaza</a:t>
            </a:r>
            <a:r>
              <a:rPr lang="en-GB" dirty="0"/>
              <a:t> </a:t>
            </a:r>
            <a:r>
              <a:rPr lang="en-GB" dirty="0" err="1"/>
              <a:t>activitati</a:t>
            </a:r>
            <a:r>
              <a:rPr lang="en-GB" dirty="0"/>
              <a:t> in </a:t>
            </a:r>
            <a:r>
              <a:rPr lang="en-GB" dirty="0" err="1"/>
              <a:t>domeniile</a:t>
            </a:r>
            <a:r>
              <a:rPr lang="en-GB" dirty="0"/>
              <a:t> </a:t>
            </a:r>
            <a:r>
              <a:rPr lang="en-GB" dirty="0" err="1"/>
              <a:t>exceptate</a:t>
            </a:r>
            <a:r>
              <a:rPr lang="en-GB" dirty="0"/>
              <a:t> de la </a:t>
            </a:r>
            <a:r>
              <a:rPr lang="en-GB" dirty="0" err="1"/>
              <a:t>finantare</a:t>
            </a:r>
            <a:r>
              <a:rPr lang="en-GB" dirty="0"/>
              <a:t> in </a:t>
            </a:r>
            <a:r>
              <a:rPr lang="en-GB" dirty="0" err="1"/>
              <a:t>conditiile</a:t>
            </a:r>
            <a:r>
              <a:rPr lang="en-GB" dirty="0"/>
              <a:t> </a:t>
            </a:r>
            <a:r>
              <a:rPr lang="en-GB" dirty="0" err="1"/>
              <a:t>schemei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Valoarea</a:t>
            </a:r>
            <a:r>
              <a:rPr lang="en-GB" dirty="0"/>
              <a:t> </a:t>
            </a:r>
            <a:r>
              <a:rPr lang="en-GB" dirty="0" err="1"/>
              <a:t>totala</a:t>
            </a:r>
            <a:r>
              <a:rPr lang="en-GB" dirty="0"/>
              <a:t> a </a:t>
            </a:r>
            <a:r>
              <a:rPr lang="en-GB" dirty="0" err="1"/>
              <a:t>ajutoarelor</a:t>
            </a:r>
            <a:r>
              <a:rPr lang="en-GB" dirty="0"/>
              <a:t> de minims </a:t>
            </a:r>
            <a:r>
              <a:rPr lang="en-GB" dirty="0" err="1"/>
              <a:t>acordate</a:t>
            </a:r>
            <a:r>
              <a:rPr lang="en-GB" dirty="0"/>
              <a:t> </a:t>
            </a:r>
            <a:r>
              <a:rPr lang="en-GB" dirty="0" err="1"/>
              <a:t>intreprinderilor</a:t>
            </a:r>
            <a:r>
              <a:rPr lang="en-GB" dirty="0"/>
              <a:t> </a:t>
            </a:r>
            <a:r>
              <a:rPr lang="en-GB" dirty="0" err="1"/>
              <a:t>unice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o </a:t>
            </a:r>
            <a:r>
              <a:rPr lang="en-GB" dirty="0" err="1"/>
              <a:t>perioada</a:t>
            </a:r>
            <a:r>
              <a:rPr lang="en-GB" dirty="0"/>
              <a:t> de 3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consecutivi</a:t>
            </a:r>
            <a:r>
              <a:rPr lang="en-GB" dirty="0"/>
              <a:t> (2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fiscali</a:t>
            </a:r>
            <a:r>
              <a:rPr lang="en-GB" dirty="0"/>
              <a:t> precedent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anul</a:t>
            </a:r>
            <a:r>
              <a:rPr lang="en-GB" dirty="0"/>
              <a:t> fiscal in curs), </a:t>
            </a:r>
            <a:r>
              <a:rPr lang="en-GB" dirty="0" err="1"/>
              <a:t>cumulata</a:t>
            </a:r>
            <a:r>
              <a:rPr lang="en-GB" dirty="0"/>
              <a:t> cu </a:t>
            </a:r>
            <a:r>
              <a:rPr lang="en-GB" dirty="0" err="1"/>
              <a:t>valoarea</a:t>
            </a:r>
            <a:r>
              <a:rPr lang="en-GB" dirty="0"/>
              <a:t> </a:t>
            </a:r>
            <a:r>
              <a:rPr lang="en-GB" dirty="0" err="1"/>
              <a:t>alocarii</a:t>
            </a:r>
            <a:r>
              <a:rPr lang="en-GB" dirty="0"/>
              <a:t> </a:t>
            </a:r>
            <a:r>
              <a:rPr lang="en-GB" dirty="0" err="1"/>
              <a:t>financiare</a:t>
            </a:r>
            <a:r>
              <a:rPr lang="en-GB" dirty="0"/>
              <a:t> </a:t>
            </a:r>
            <a:r>
              <a:rPr lang="en-GB" dirty="0" err="1"/>
              <a:t>acordate</a:t>
            </a:r>
            <a:r>
              <a:rPr lang="en-GB" dirty="0"/>
              <a:t> in </a:t>
            </a:r>
            <a:r>
              <a:rPr lang="en-GB" dirty="0" err="1"/>
              <a:t>conformitate</a:t>
            </a:r>
            <a:r>
              <a:rPr lang="en-GB" dirty="0"/>
              <a:t> cu </a:t>
            </a:r>
            <a:r>
              <a:rPr lang="en-GB" dirty="0" err="1"/>
              <a:t>prevederile</a:t>
            </a:r>
            <a:r>
              <a:rPr lang="en-GB" dirty="0"/>
              <a:t> </a:t>
            </a:r>
            <a:r>
              <a:rPr lang="en-GB" dirty="0" err="1"/>
              <a:t>prezentei</a:t>
            </a:r>
            <a:r>
              <a:rPr lang="en-GB" dirty="0"/>
              <a:t> scheme nu </a:t>
            </a:r>
            <a:r>
              <a:rPr lang="en-GB" dirty="0" err="1"/>
              <a:t>depasesc</a:t>
            </a:r>
            <a:r>
              <a:rPr lang="en-GB" dirty="0"/>
              <a:t> </a:t>
            </a:r>
            <a:r>
              <a:rPr lang="en-GB" dirty="0" err="1"/>
              <a:t>echivalentul</a:t>
            </a:r>
            <a:r>
              <a:rPr lang="en-GB" dirty="0"/>
              <a:t> in lei a 200.000 Euro (100.000 Euro in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intreprinderilor</a:t>
            </a:r>
            <a:r>
              <a:rPr lang="en-GB" dirty="0"/>
              <a:t> care </a:t>
            </a:r>
            <a:r>
              <a:rPr lang="en-GB" dirty="0" err="1"/>
              <a:t>activeaza</a:t>
            </a:r>
            <a:r>
              <a:rPr lang="en-GB" dirty="0"/>
              <a:t> in </a:t>
            </a:r>
            <a:r>
              <a:rPr lang="en-GB" dirty="0" err="1"/>
              <a:t>sectorul</a:t>
            </a:r>
            <a:r>
              <a:rPr lang="en-GB" dirty="0"/>
              <a:t> </a:t>
            </a:r>
            <a:r>
              <a:rPr lang="en-GB" dirty="0" err="1"/>
              <a:t>transporturilor</a:t>
            </a:r>
            <a:r>
              <a:rPr lang="en-GB" dirty="0"/>
              <a:t> de </a:t>
            </a:r>
            <a:r>
              <a:rPr lang="en-GB" dirty="0" err="1"/>
              <a:t>marfuri</a:t>
            </a:r>
            <a:r>
              <a:rPr lang="en-GB" dirty="0"/>
              <a:t> in </a:t>
            </a:r>
            <a:r>
              <a:rPr lang="en-GB" dirty="0" err="1"/>
              <a:t>contul</a:t>
            </a:r>
            <a:r>
              <a:rPr lang="en-GB" dirty="0"/>
              <a:t> </a:t>
            </a:r>
            <a:r>
              <a:rPr lang="en-GB" dirty="0" err="1"/>
              <a:t>tertilor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contra cost);</a:t>
            </a:r>
          </a:p>
          <a:p>
            <a:pPr algn="just"/>
            <a:r>
              <a:rPr lang="en-GB" dirty="0" err="1"/>
              <a:t>Atunci</a:t>
            </a:r>
            <a:r>
              <a:rPr lang="en-GB" dirty="0"/>
              <a:t> </a:t>
            </a:r>
            <a:r>
              <a:rPr lang="en-GB" dirty="0" err="1"/>
              <a:t>cand</a:t>
            </a:r>
            <a:r>
              <a:rPr lang="en-GB" dirty="0"/>
              <a:t> o </a:t>
            </a:r>
            <a:r>
              <a:rPr lang="en-GB" dirty="0" err="1"/>
              <a:t>intreprindere</a:t>
            </a:r>
            <a:r>
              <a:rPr lang="en-GB" dirty="0"/>
              <a:t> care </a:t>
            </a:r>
            <a:r>
              <a:rPr lang="en-GB" dirty="0" err="1"/>
              <a:t>efectueaza</a:t>
            </a:r>
            <a:r>
              <a:rPr lang="en-GB" dirty="0"/>
              <a:t> transport </a:t>
            </a:r>
            <a:r>
              <a:rPr lang="en-GB" dirty="0" err="1"/>
              <a:t>rutier</a:t>
            </a:r>
            <a:r>
              <a:rPr lang="en-GB" dirty="0"/>
              <a:t> in </a:t>
            </a:r>
            <a:r>
              <a:rPr lang="en-GB" dirty="0" err="1"/>
              <a:t>numele</a:t>
            </a:r>
            <a:r>
              <a:rPr lang="en-GB" dirty="0"/>
              <a:t> </a:t>
            </a:r>
            <a:r>
              <a:rPr lang="en-GB" dirty="0" err="1"/>
              <a:t>tertilor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contra cost </a:t>
            </a:r>
            <a:r>
              <a:rPr lang="en-GB" dirty="0" err="1"/>
              <a:t>desfasoara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alte</a:t>
            </a:r>
            <a:r>
              <a:rPr lang="en-GB" dirty="0"/>
              <a:t> </a:t>
            </a:r>
            <a:r>
              <a:rPr lang="en-GB" dirty="0" err="1"/>
              <a:t>activitati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care se </a:t>
            </a:r>
            <a:r>
              <a:rPr lang="en-GB" dirty="0" err="1"/>
              <a:t>aplica</a:t>
            </a:r>
            <a:r>
              <a:rPr lang="en-GB" dirty="0"/>
              <a:t> </a:t>
            </a:r>
            <a:r>
              <a:rPr lang="en-GB" dirty="0" err="1"/>
              <a:t>plafonul</a:t>
            </a:r>
            <a:r>
              <a:rPr lang="en-GB" dirty="0"/>
              <a:t> de 200.000 Euro, in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intreprinderii</a:t>
            </a:r>
            <a:r>
              <a:rPr lang="en-GB" dirty="0"/>
              <a:t> respective se </a:t>
            </a:r>
            <a:r>
              <a:rPr lang="en-GB" dirty="0" err="1"/>
              <a:t>aplica</a:t>
            </a:r>
            <a:r>
              <a:rPr lang="en-GB" dirty="0"/>
              <a:t> </a:t>
            </a:r>
            <a:r>
              <a:rPr lang="en-GB" dirty="0" err="1"/>
              <a:t>plafonul</a:t>
            </a:r>
            <a:r>
              <a:rPr lang="en-GB" dirty="0"/>
              <a:t> de 200.000 Euro </a:t>
            </a:r>
            <a:r>
              <a:rPr lang="en-GB" dirty="0" err="1"/>
              <a:t>echivalent</a:t>
            </a:r>
            <a:r>
              <a:rPr lang="en-GB" dirty="0"/>
              <a:t> in lei;</a:t>
            </a:r>
          </a:p>
          <a:p>
            <a:pPr algn="just"/>
            <a:r>
              <a:rPr lang="en-GB" dirty="0" err="1"/>
              <a:t>Plafoanele</a:t>
            </a:r>
            <a:r>
              <a:rPr lang="en-GB" dirty="0"/>
              <a:t> de </a:t>
            </a:r>
            <a:r>
              <a:rPr lang="en-GB" dirty="0" err="1"/>
              <a:t>mimims</a:t>
            </a:r>
            <a:r>
              <a:rPr lang="en-GB" dirty="0"/>
              <a:t> se </a:t>
            </a:r>
            <a:r>
              <a:rPr lang="en-GB" dirty="0" err="1"/>
              <a:t>aplica</a:t>
            </a:r>
            <a:r>
              <a:rPr lang="en-GB" dirty="0"/>
              <a:t> </a:t>
            </a:r>
            <a:r>
              <a:rPr lang="en-GB" dirty="0" err="1"/>
              <a:t>indiferent</a:t>
            </a:r>
            <a:r>
              <a:rPr lang="en-GB" dirty="0"/>
              <a:t> de forma </a:t>
            </a:r>
            <a:r>
              <a:rPr lang="en-GB" dirty="0" err="1"/>
              <a:t>ajutorului</a:t>
            </a:r>
            <a:r>
              <a:rPr lang="en-GB" dirty="0"/>
              <a:t> de </a:t>
            </a:r>
            <a:r>
              <a:rPr lang="en-GB" dirty="0" err="1"/>
              <a:t>minimis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obiectivului</a:t>
            </a:r>
            <a:r>
              <a:rPr lang="en-GB" dirty="0"/>
              <a:t> </a:t>
            </a:r>
            <a:r>
              <a:rPr lang="en-GB" dirty="0" err="1"/>
              <a:t>urmarit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indiferent</a:t>
            </a:r>
            <a:r>
              <a:rPr lang="en-GB" dirty="0"/>
              <a:t> </a:t>
            </a:r>
            <a:r>
              <a:rPr lang="en-GB" dirty="0" err="1"/>
              <a:t>daca</a:t>
            </a:r>
            <a:r>
              <a:rPr lang="en-GB" dirty="0"/>
              <a:t> </a:t>
            </a:r>
            <a:r>
              <a:rPr lang="en-GB" dirty="0" err="1"/>
              <a:t>ajutorul</a:t>
            </a:r>
            <a:r>
              <a:rPr lang="en-GB" dirty="0"/>
              <a:t> </a:t>
            </a:r>
            <a:r>
              <a:rPr lang="en-GB" dirty="0" err="1"/>
              <a:t>acordat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finantat</a:t>
            </a:r>
            <a:r>
              <a:rPr lang="en-GB" dirty="0"/>
              <a:t> in </a:t>
            </a:r>
            <a:r>
              <a:rPr lang="en-GB" dirty="0" err="1"/>
              <a:t>totalitate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partial din </a:t>
            </a:r>
            <a:r>
              <a:rPr lang="en-GB" dirty="0" err="1"/>
              <a:t>resurse</a:t>
            </a:r>
            <a:r>
              <a:rPr lang="en-GB" dirty="0"/>
              <a:t> </a:t>
            </a:r>
            <a:r>
              <a:rPr lang="en-GB" dirty="0" err="1"/>
              <a:t>europene</a:t>
            </a:r>
            <a:r>
              <a:rPr lang="en-GB" dirty="0"/>
              <a:t>;</a:t>
            </a:r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04822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368</TotalTime>
  <Words>1983</Words>
  <Application>Microsoft Office PowerPoint</Application>
  <PresentationFormat>Ecran lat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Times New Roman</vt:lpstr>
      <vt:lpstr>TrebuchetMS</vt:lpstr>
      <vt:lpstr>Wingdings 3</vt:lpstr>
      <vt:lpstr>Wisp</vt:lpstr>
      <vt:lpstr>INES - ANTREPRENORIAT NOU ÎN  ECONOMIE SOCIALA – ID 316680</vt:lpstr>
      <vt:lpstr>Prezentare PowerPoint</vt:lpstr>
      <vt:lpstr>OBIECTIVE PROIECT</vt:lpstr>
      <vt:lpstr>GRUP TINTA</vt:lpstr>
      <vt:lpstr>GRUP TINTA</vt:lpstr>
      <vt:lpstr>DOSARUL DE INSCRIERE IN GT</vt:lpstr>
      <vt:lpstr>CONDITII DE ACCESARE AJUTOR DE MINIMIS</vt:lpstr>
      <vt:lpstr>CONDITII DE ACCESARE AJUTOR DE MINIMIS</vt:lpstr>
      <vt:lpstr>CONDITII CARE TREBUIE INDEPLINITE DE IS PENTRU SEMNAREA CONTRACTULUI DE SUBVENTIE</vt:lpstr>
      <vt:lpstr>CONDITII FINANTARE</vt:lpstr>
      <vt:lpstr>CONDITII FINANTARE</vt:lpstr>
      <vt:lpstr>DECONTAREA CHELTUIELILOR</vt:lpstr>
      <vt:lpstr>CHELTUIELI ELIGIBILE</vt:lpstr>
      <vt:lpstr>CHELTUIELI ELIGIBILE</vt:lpstr>
      <vt:lpstr>CHELTUIELI ELIGIBILE</vt:lpstr>
      <vt:lpstr>DATE DE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 - ANTREPRENORIAT NOU ÎN  ECONOMIE SOCIALA – ID 301928</dc:title>
  <dc:creator>Cristian</dc:creator>
  <cp:lastModifiedBy>Proiect Anes2</cp:lastModifiedBy>
  <cp:revision>28</cp:revision>
  <dcterms:created xsi:type="dcterms:W3CDTF">2024-06-25T09:14:17Z</dcterms:created>
  <dcterms:modified xsi:type="dcterms:W3CDTF">2025-01-13T13:29:48Z</dcterms:modified>
</cp:coreProperties>
</file>