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763367" y="1261540"/>
            <a:ext cx="5306059" cy="60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13853" y="416864"/>
            <a:ext cx="677545" cy="458470"/>
          </a:xfrm>
          <a:custGeom>
            <a:avLst/>
            <a:gdLst/>
            <a:ahLst/>
            <a:cxnLst/>
            <a:rect l="l" t="t" r="r" b="b"/>
            <a:pathLst>
              <a:path w="677544" h="458469">
                <a:moveTo>
                  <a:pt x="676948" y="0"/>
                </a:moveTo>
                <a:lnTo>
                  <a:pt x="0" y="0"/>
                </a:lnTo>
                <a:lnTo>
                  <a:pt x="0" y="458431"/>
                </a:lnTo>
                <a:lnTo>
                  <a:pt x="676948" y="458431"/>
                </a:lnTo>
                <a:lnTo>
                  <a:pt x="676948" y="0"/>
                </a:lnTo>
                <a:close/>
              </a:path>
            </a:pathLst>
          </a:custGeom>
          <a:solidFill>
            <a:srgbClr val="09529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428497" y="471738"/>
            <a:ext cx="48260" cy="45720"/>
          </a:xfrm>
          <a:custGeom>
            <a:avLst/>
            <a:gdLst/>
            <a:ahLst/>
            <a:cxnLst/>
            <a:rect l="l" t="t" r="r" b="b"/>
            <a:pathLst>
              <a:path w="48259" h="45720">
                <a:moveTo>
                  <a:pt x="47673" y="19370"/>
                </a:moveTo>
                <a:lnTo>
                  <a:pt x="0" y="19370"/>
                </a:lnTo>
                <a:lnTo>
                  <a:pt x="12712" y="29055"/>
                </a:lnTo>
                <a:lnTo>
                  <a:pt x="9535" y="45196"/>
                </a:lnTo>
                <a:lnTo>
                  <a:pt x="22247" y="35511"/>
                </a:lnTo>
                <a:lnTo>
                  <a:pt x="34325" y="35511"/>
                </a:lnTo>
                <a:lnTo>
                  <a:pt x="31783" y="29055"/>
                </a:lnTo>
                <a:lnTo>
                  <a:pt x="47673" y="19370"/>
                </a:lnTo>
                <a:close/>
              </a:path>
              <a:path w="48259" h="45720">
                <a:moveTo>
                  <a:pt x="34325" y="35511"/>
                </a:moveTo>
                <a:lnTo>
                  <a:pt x="22247" y="35511"/>
                </a:lnTo>
                <a:lnTo>
                  <a:pt x="38139" y="45196"/>
                </a:lnTo>
                <a:lnTo>
                  <a:pt x="34325" y="35511"/>
                </a:lnTo>
                <a:close/>
              </a:path>
              <a:path w="48259" h="45720">
                <a:moveTo>
                  <a:pt x="22247" y="0"/>
                </a:moveTo>
                <a:lnTo>
                  <a:pt x="19070" y="19370"/>
                </a:lnTo>
                <a:lnTo>
                  <a:pt x="28604" y="19370"/>
                </a:lnTo>
                <a:lnTo>
                  <a:pt x="22247" y="0"/>
                </a:lnTo>
                <a:close/>
              </a:path>
            </a:pathLst>
          </a:custGeom>
          <a:solidFill>
            <a:srgbClr val="F7EC2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01370" y="491108"/>
            <a:ext cx="98524" cy="10007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279122" y="623472"/>
            <a:ext cx="48260" cy="45720"/>
          </a:xfrm>
          <a:custGeom>
            <a:avLst/>
            <a:gdLst/>
            <a:ahLst/>
            <a:cxnLst/>
            <a:rect l="l" t="t" r="r" b="b"/>
            <a:pathLst>
              <a:path w="48259" h="45720">
                <a:moveTo>
                  <a:pt x="47673" y="16141"/>
                </a:moveTo>
                <a:lnTo>
                  <a:pt x="0" y="16141"/>
                </a:lnTo>
                <a:lnTo>
                  <a:pt x="15891" y="25826"/>
                </a:lnTo>
                <a:lnTo>
                  <a:pt x="9535" y="45198"/>
                </a:lnTo>
                <a:lnTo>
                  <a:pt x="25426" y="32284"/>
                </a:lnTo>
                <a:lnTo>
                  <a:pt x="36020" y="32284"/>
                </a:lnTo>
                <a:lnTo>
                  <a:pt x="34960" y="25826"/>
                </a:lnTo>
                <a:lnTo>
                  <a:pt x="47673" y="16141"/>
                </a:lnTo>
                <a:close/>
              </a:path>
              <a:path w="48259" h="45720">
                <a:moveTo>
                  <a:pt x="36020" y="32284"/>
                </a:moveTo>
                <a:lnTo>
                  <a:pt x="25426" y="32284"/>
                </a:lnTo>
                <a:lnTo>
                  <a:pt x="38139" y="45198"/>
                </a:lnTo>
                <a:lnTo>
                  <a:pt x="36020" y="32284"/>
                </a:lnTo>
                <a:close/>
              </a:path>
              <a:path w="48259" h="45720">
                <a:moveTo>
                  <a:pt x="25426" y="0"/>
                </a:moveTo>
                <a:lnTo>
                  <a:pt x="19070" y="16141"/>
                </a:lnTo>
                <a:lnTo>
                  <a:pt x="28604" y="16141"/>
                </a:lnTo>
                <a:lnTo>
                  <a:pt x="25426" y="0"/>
                </a:lnTo>
                <a:close/>
              </a:path>
            </a:pathLst>
          </a:custGeom>
          <a:solidFill>
            <a:srgbClr val="F7EC2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01370" y="697725"/>
            <a:ext cx="98524" cy="100079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428497" y="771978"/>
            <a:ext cx="48260" cy="45720"/>
          </a:xfrm>
          <a:custGeom>
            <a:avLst/>
            <a:gdLst/>
            <a:ahLst/>
            <a:cxnLst/>
            <a:rect l="l" t="t" r="r" b="b"/>
            <a:pathLst>
              <a:path w="48259" h="45719">
                <a:moveTo>
                  <a:pt x="47673" y="19370"/>
                </a:moveTo>
                <a:lnTo>
                  <a:pt x="0" y="19370"/>
                </a:lnTo>
                <a:lnTo>
                  <a:pt x="12712" y="29055"/>
                </a:lnTo>
                <a:lnTo>
                  <a:pt x="9535" y="45196"/>
                </a:lnTo>
                <a:lnTo>
                  <a:pt x="22247" y="35511"/>
                </a:lnTo>
                <a:lnTo>
                  <a:pt x="34325" y="35511"/>
                </a:lnTo>
                <a:lnTo>
                  <a:pt x="31783" y="29055"/>
                </a:lnTo>
                <a:lnTo>
                  <a:pt x="47673" y="19370"/>
                </a:lnTo>
                <a:close/>
              </a:path>
              <a:path w="48259" h="45719">
                <a:moveTo>
                  <a:pt x="34325" y="35511"/>
                </a:moveTo>
                <a:lnTo>
                  <a:pt x="22247" y="35511"/>
                </a:lnTo>
                <a:lnTo>
                  <a:pt x="38139" y="45196"/>
                </a:lnTo>
                <a:lnTo>
                  <a:pt x="34325" y="35511"/>
                </a:lnTo>
                <a:close/>
              </a:path>
              <a:path w="48259" h="45719">
                <a:moveTo>
                  <a:pt x="22247" y="0"/>
                </a:moveTo>
                <a:lnTo>
                  <a:pt x="19070" y="19370"/>
                </a:lnTo>
                <a:lnTo>
                  <a:pt x="28604" y="19370"/>
                </a:lnTo>
                <a:lnTo>
                  <a:pt x="22247" y="0"/>
                </a:lnTo>
                <a:close/>
              </a:path>
            </a:pathLst>
          </a:custGeom>
          <a:solidFill>
            <a:srgbClr val="F7EC2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01595" y="697725"/>
            <a:ext cx="101702" cy="100079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1574694" y="623472"/>
            <a:ext cx="48260" cy="45720"/>
          </a:xfrm>
          <a:custGeom>
            <a:avLst/>
            <a:gdLst/>
            <a:ahLst/>
            <a:cxnLst/>
            <a:rect l="l" t="t" r="r" b="b"/>
            <a:pathLst>
              <a:path w="48259" h="45720">
                <a:moveTo>
                  <a:pt x="47673" y="16141"/>
                </a:moveTo>
                <a:lnTo>
                  <a:pt x="0" y="16141"/>
                </a:lnTo>
                <a:lnTo>
                  <a:pt x="15890" y="25826"/>
                </a:lnTo>
                <a:lnTo>
                  <a:pt x="9533" y="45198"/>
                </a:lnTo>
                <a:lnTo>
                  <a:pt x="25425" y="32284"/>
                </a:lnTo>
                <a:lnTo>
                  <a:pt x="33900" y="32284"/>
                </a:lnTo>
                <a:lnTo>
                  <a:pt x="31781" y="25826"/>
                </a:lnTo>
                <a:lnTo>
                  <a:pt x="47673" y="16141"/>
                </a:lnTo>
                <a:close/>
              </a:path>
              <a:path w="48259" h="45720">
                <a:moveTo>
                  <a:pt x="33900" y="32284"/>
                </a:moveTo>
                <a:lnTo>
                  <a:pt x="25425" y="32284"/>
                </a:lnTo>
                <a:lnTo>
                  <a:pt x="38138" y="45198"/>
                </a:lnTo>
                <a:lnTo>
                  <a:pt x="33900" y="32284"/>
                </a:lnTo>
                <a:close/>
              </a:path>
              <a:path w="48259" h="45720">
                <a:moveTo>
                  <a:pt x="25425" y="0"/>
                </a:moveTo>
                <a:lnTo>
                  <a:pt x="19069" y="16141"/>
                </a:lnTo>
                <a:lnTo>
                  <a:pt x="28604" y="16141"/>
                </a:lnTo>
                <a:lnTo>
                  <a:pt x="25425" y="0"/>
                </a:lnTo>
                <a:close/>
              </a:path>
            </a:pathLst>
          </a:custGeom>
          <a:solidFill>
            <a:srgbClr val="F7EC2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4" name="bg 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01595" y="491108"/>
            <a:ext cx="101702" cy="10007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9782473" y="6483036"/>
            <a:ext cx="1029334" cy="83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" b="1" i="0">
                <a:solidFill>
                  <a:srgbClr val="504C6A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hyperlink" Target="mailto:proiectines@gmail.com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1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2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algn="ctr">
              <a:lnSpc>
                <a:spcPts val="2270"/>
              </a:lnSpc>
              <a:spcBef>
                <a:spcPts val="125"/>
              </a:spcBef>
            </a:pPr>
            <a:r>
              <a:rPr dirty="0" sz="1950" b="1">
                <a:latin typeface="Calibri"/>
                <a:cs typeface="Calibri"/>
              </a:rPr>
              <a:t>INES</a:t>
            </a:r>
            <a:r>
              <a:rPr dirty="0" sz="1950" spc="5" b="1">
                <a:latin typeface="Calibri"/>
                <a:cs typeface="Calibri"/>
              </a:rPr>
              <a:t> </a:t>
            </a:r>
            <a:r>
              <a:rPr dirty="0" sz="1950" b="1">
                <a:latin typeface="Calibri"/>
                <a:cs typeface="Calibri"/>
              </a:rPr>
              <a:t>-</a:t>
            </a:r>
            <a:r>
              <a:rPr dirty="0" sz="1950" spc="10" b="1">
                <a:latin typeface="Calibri"/>
                <a:cs typeface="Calibri"/>
              </a:rPr>
              <a:t> </a:t>
            </a:r>
            <a:r>
              <a:rPr dirty="0" sz="1950" b="1">
                <a:latin typeface="Calibri"/>
                <a:cs typeface="Calibri"/>
              </a:rPr>
              <a:t>INVESTIȚII</a:t>
            </a:r>
            <a:r>
              <a:rPr dirty="0" sz="1950" spc="10" b="1">
                <a:latin typeface="Calibri"/>
                <a:cs typeface="Calibri"/>
              </a:rPr>
              <a:t> </a:t>
            </a:r>
            <a:r>
              <a:rPr dirty="0" sz="1950" b="1">
                <a:latin typeface="Calibri"/>
                <a:cs typeface="Calibri"/>
              </a:rPr>
              <a:t>NOI</a:t>
            </a:r>
            <a:r>
              <a:rPr dirty="0" sz="1950" spc="10" b="1">
                <a:latin typeface="Calibri"/>
                <a:cs typeface="Calibri"/>
              </a:rPr>
              <a:t> </a:t>
            </a:r>
            <a:r>
              <a:rPr dirty="0" sz="1950" b="1">
                <a:latin typeface="Calibri"/>
                <a:cs typeface="Calibri"/>
              </a:rPr>
              <a:t>ÎN</a:t>
            </a:r>
            <a:r>
              <a:rPr dirty="0" sz="1950" spc="10" b="1">
                <a:latin typeface="Calibri"/>
                <a:cs typeface="Calibri"/>
              </a:rPr>
              <a:t> </a:t>
            </a:r>
            <a:r>
              <a:rPr dirty="0" sz="1950" b="1">
                <a:latin typeface="Calibri"/>
                <a:cs typeface="Calibri"/>
              </a:rPr>
              <a:t>ECONOMIE</a:t>
            </a:r>
            <a:r>
              <a:rPr dirty="0" sz="1950" spc="10" b="1">
                <a:latin typeface="Calibri"/>
                <a:cs typeface="Calibri"/>
              </a:rPr>
              <a:t> </a:t>
            </a:r>
            <a:r>
              <a:rPr dirty="0" sz="1950" spc="-10" b="1">
                <a:latin typeface="Calibri"/>
                <a:cs typeface="Calibri"/>
              </a:rPr>
              <a:t>SOCIALĂ</a:t>
            </a:r>
            <a:endParaRPr sz="1950">
              <a:latin typeface="Calibri"/>
              <a:cs typeface="Calibri"/>
            </a:endParaRPr>
          </a:p>
          <a:p>
            <a:pPr algn="ctr">
              <a:lnSpc>
                <a:spcPts val="2270"/>
              </a:lnSpc>
            </a:pPr>
            <a:r>
              <a:rPr dirty="0" sz="1950" spc="-10">
                <a:latin typeface="Calibri"/>
                <a:cs typeface="Calibri"/>
              </a:rPr>
              <a:t>(</a:t>
            </a:r>
            <a:r>
              <a:rPr dirty="0" sz="19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950" spc="-10">
                <a:latin typeface="Calibri"/>
                <a:cs typeface="Calibri"/>
              </a:rPr>
              <a:t>)</a:t>
            </a:r>
            <a:endParaRPr sz="19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2098286" y="2901041"/>
            <a:ext cx="8635365" cy="5556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Proiectul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INES: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Investiții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Noi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în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>
                <a:solidFill>
                  <a:srgbClr val="005493"/>
                </a:solidFill>
                <a:latin typeface="Calibri"/>
                <a:cs typeface="Calibri"/>
              </a:rPr>
              <a:t>Economie</a:t>
            </a:r>
            <a:r>
              <a:rPr dirty="0" sz="3450" spc="-2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3450" spc="-10">
                <a:solidFill>
                  <a:srgbClr val="005493"/>
                </a:solidFill>
                <a:latin typeface="Calibri"/>
                <a:cs typeface="Calibri"/>
              </a:rPr>
              <a:t>Socială</a:t>
            </a:r>
            <a:endParaRPr sz="3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2826522" y="1502846"/>
            <a:ext cx="7076440" cy="33464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528955">
              <a:lnSpc>
                <a:spcPct val="100000"/>
              </a:lnSpc>
              <a:spcBef>
                <a:spcPts val="105"/>
              </a:spcBef>
            </a:pP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Co</a:t>
            </a:r>
            <a:r>
              <a:rPr dirty="0" sz="2900" spc="-10">
                <a:solidFill>
                  <a:srgbClr val="005492"/>
                </a:solidFill>
                <a:latin typeface="Calibri"/>
                <a:cs typeface="Calibri"/>
              </a:rPr>
              <a:t>ntactează-</a:t>
            </a:r>
            <a:r>
              <a:rPr dirty="0" sz="2900" spc="-25">
                <a:solidFill>
                  <a:srgbClr val="005492"/>
                </a:solidFill>
                <a:latin typeface="Calibri"/>
                <a:cs typeface="Calibri"/>
              </a:rPr>
              <a:t>ne</a:t>
            </a:r>
            <a:endParaRPr sz="2900">
              <a:latin typeface="Calibri"/>
              <a:cs typeface="Calibri"/>
            </a:endParaRPr>
          </a:p>
          <a:p>
            <a:pPr algn="ctr" marL="12700" marR="266065">
              <a:lnSpc>
                <a:spcPts val="3579"/>
              </a:lnSpc>
              <a:spcBef>
                <a:spcPts val="2800"/>
              </a:spcBef>
            </a:pPr>
            <a:r>
              <a:rPr dirty="0" sz="3200">
                <a:latin typeface="Calibri"/>
                <a:cs typeface="Calibri"/>
              </a:rPr>
              <a:t>Asociația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pentru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Dezvoltare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>
                <a:latin typeface="Calibri"/>
                <a:cs typeface="Calibri"/>
              </a:rPr>
              <a:t>și</a:t>
            </a:r>
            <a:r>
              <a:rPr dirty="0" sz="3200" spc="-90">
                <a:latin typeface="Calibri"/>
                <a:cs typeface="Calibri"/>
              </a:rPr>
              <a:t> </a:t>
            </a:r>
            <a:r>
              <a:rPr dirty="0" sz="3200" spc="-10">
                <a:latin typeface="Calibri"/>
                <a:cs typeface="Calibri"/>
              </a:rPr>
              <a:t>Promovare Socio-Economică</a:t>
            </a:r>
            <a:endParaRPr sz="3200">
              <a:latin typeface="Calibri"/>
              <a:cs typeface="Calibri"/>
            </a:endParaRPr>
          </a:p>
          <a:p>
            <a:pPr algn="ctr" marR="254635">
              <a:lnSpc>
                <a:spcPts val="3504"/>
              </a:lnSpc>
            </a:pPr>
            <a:r>
              <a:rPr dirty="0" sz="3200" spc="-10">
                <a:latin typeface="Calibri"/>
                <a:cs typeface="Calibri"/>
              </a:rPr>
              <a:t>CATALACTICA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170"/>
              </a:spcBef>
            </a:pPr>
            <a:endParaRPr sz="3200">
              <a:latin typeface="Calibri"/>
              <a:cs typeface="Calibri"/>
            </a:endParaRPr>
          </a:p>
          <a:p>
            <a:pPr marL="271780">
              <a:lnSpc>
                <a:spcPct val="100000"/>
              </a:lnSpc>
            </a:pPr>
            <a:r>
              <a:rPr dirty="0" sz="2600" spc="-25">
                <a:solidFill>
                  <a:srgbClr val="005492"/>
                </a:solidFill>
                <a:latin typeface="Calibri"/>
                <a:cs typeface="Calibri"/>
              </a:rPr>
              <a:t>E-</a:t>
            </a:r>
            <a:r>
              <a:rPr dirty="0" sz="2600">
                <a:solidFill>
                  <a:srgbClr val="005492"/>
                </a:solidFill>
                <a:latin typeface="Calibri"/>
                <a:cs typeface="Calibri"/>
              </a:rPr>
              <a:t>mail:</a:t>
            </a:r>
            <a:r>
              <a:rPr dirty="0" sz="2600" spc="-105">
                <a:solidFill>
                  <a:srgbClr val="00549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5492"/>
                </a:solidFill>
                <a:latin typeface="Calibri"/>
                <a:cs typeface="Calibri"/>
                <a:hlinkClick r:id="rId7"/>
              </a:rPr>
              <a:t>proiectines@gmail.com;</a:t>
            </a:r>
            <a:r>
              <a:rPr dirty="0" sz="2600" spc="-105">
                <a:solidFill>
                  <a:srgbClr val="005492"/>
                </a:solidFill>
                <a:latin typeface="Calibri"/>
                <a:cs typeface="Calibri"/>
              </a:rPr>
              <a:t> </a:t>
            </a:r>
            <a:r>
              <a:rPr dirty="0" sz="2600">
                <a:solidFill>
                  <a:srgbClr val="005492"/>
                </a:solidFill>
                <a:latin typeface="Calibri"/>
                <a:cs typeface="Calibri"/>
              </a:rPr>
              <a:t>Tel:</a:t>
            </a:r>
            <a:r>
              <a:rPr dirty="0" sz="2600" spc="-100">
                <a:solidFill>
                  <a:srgbClr val="005492"/>
                </a:solidFill>
                <a:latin typeface="Calibri"/>
                <a:cs typeface="Calibri"/>
              </a:rPr>
              <a:t> </a:t>
            </a:r>
            <a:r>
              <a:rPr dirty="0" sz="2600" spc="-10">
                <a:solidFill>
                  <a:srgbClr val="005492"/>
                </a:solidFill>
                <a:latin typeface="Calibri"/>
                <a:cs typeface="Calibri"/>
              </a:rPr>
              <a:t>031.438.10.06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1147005" y="1502846"/>
            <a:ext cx="9937750" cy="22663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27380">
              <a:lnSpc>
                <a:spcPct val="100000"/>
              </a:lnSpc>
              <a:spcBef>
                <a:spcPts val="105"/>
              </a:spcBef>
            </a:pP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Antreprenoriat</a:t>
            </a:r>
            <a:r>
              <a:rPr dirty="0" sz="2900" spc="-5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cu</a:t>
            </a:r>
            <a:r>
              <a:rPr dirty="0" sz="2900" spc="-4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Impact:</a:t>
            </a:r>
            <a:r>
              <a:rPr dirty="0" sz="2900" spc="-4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Finanțăm</a:t>
            </a:r>
            <a:r>
              <a:rPr dirty="0" sz="2900" spc="-4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Viitorul</a:t>
            </a:r>
            <a:endParaRPr sz="29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55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Program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finanțat</a:t>
            </a:r>
            <a:r>
              <a:rPr dirty="0" sz="2800" spc="-10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prin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 spc="-20">
                <a:latin typeface="Calibri"/>
                <a:cs typeface="Calibri"/>
              </a:rPr>
              <a:t>FSE+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Perioada: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01-10-</a:t>
            </a:r>
            <a:r>
              <a:rPr dirty="0" sz="2800">
                <a:latin typeface="Calibri"/>
                <a:cs typeface="Calibri"/>
              </a:rPr>
              <a:t>2024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-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31-03-</a:t>
            </a:r>
            <a:r>
              <a:rPr dirty="0" sz="2800" spc="-10">
                <a:latin typeface="Calibri"/>
                <a:cs typeface="Calibri"/>
              </a:rPr>
              <a:t>2027;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Pentru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dezvoltarea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economiei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sociale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și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crearea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locuri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muncă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5" name="object 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7" name="object 7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8" name="object 8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0" name="object 10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147005" y="1502846"/>
            <a:ext cx="6231890" cy="11633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489325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Cine</a:t>
            </a:r>
            <a:r>
              <a:rPr dirty="0" sz="2900" spc="-5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poate</a:t>
            </a:r>
            <a:r>
              <a:rPr dirty="0" sz="2900" spc="-5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aplica?</a:t>
            </a:r>
            <a:endParaRPr sz="2900">
              <a:latin typeface="Calibri"/>
              <a:cs typeface="Calibri"/>
            </a:endParaRPr>
          </a:p>
          <a:p>
            <a:pPr marL="231775" indent="-219075">
              <a:lnSpc>
                <a:spcPct val="100000"/>
              </a:lnSpc>
              <a:spcBef>
                <a:spcPts val="2830"/>
              </a:spcBef>
              <a:buFont typeface="Arial MT"/>
              <a:buChar char="•"/>
              <a:tabLst>
                <a:tab pos="231775" algn="l"/>
              </a:tabLst>
            </a:pPr>
            <a:r>
              <a:rPr dirty="0" sz="2200">
                <a:latin typeface="Calibri"/>
                <a:cs typeface="Calibri"/>
              </a:rPr>
              <a:t>Persoane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peste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18</a:t>
            </a:r>
            <a:r>
              <a:rPr dirty="0" sz="2200" spc="-65">
                <a:latin typeface="Calibri"/>
                <a:cs typeface="Calibri"/>
              </a:rPr>
              <a:t> </a:t>
            </a:r>
            <a:r>
              <a:rPr dirty="0" sz="2200" spc="-25">
                <a:latin typeface="Calibri"/>
                <a:cs typeface="Calibri"/>
              </a:rPr>
              <a:t>ani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011237" y="3555839"/>
            <a:ext cx="10309225" cy="24809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67030" indent="-21907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67030" algn="l"/>
              </a:tabLst>
            </a:pPr>
            <a:r>
              <a:rPr dirty="0" sz="2200">
                <a:latin typeface="Calibri"/>
                <a:cs typeface="Calibri"/>
              </a:rPr>
              <a:t>Cu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domiciliul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în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regiunile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implementare: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Sud-</a:t>
            </a:r>
            <a:r>
              <a:rPr dirty="0" sz="2200" spc="-10">
                <a:latin typeface="Calibri"/>
                <a:cs typeface="Calibri"/>
              </a:rPr>
              <a:t>Vest,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Sud-Muntenia,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Sud-</a:t>
            </a:r>
            <a:r>
              <a:rPr dirty="0" sz="2200" spc="-25">
                <a:latin typeface="Calibri"/>
                <a:cs typeface="Calibri"/>
              </a:rPr>
              <a:t>Est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30"/>
              </a:spcBef>
              <a:buFont typeface="Arial MT"/>
              <a:buChar char="•"/>
            </a:pPr>
            <a:endParaRPr sz="2200">
              <a:latin typeface="Calibri"/>
              <a:cs typeface="Calibri"/>
            </a:endParaRPr>
          </a:p>
          <a:p>
            <a:pPr marL="367030" indent="-21907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67030" algn="l"/>
              </a:tabLst>
            </a:pPr>
            <a:r>
              <a:rPr dirty="0" sz="2200">
                <a:latin typeface="Calibri"/>
                <a:cs typeface="Calibri"/>
              </a:rPr>
              <a:t>Care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vor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să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înființeze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întreprinderi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sociale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în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mediul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urban</a:t>
            </a:r>
            <a:endParaRPr sz="2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730"/>
              </a:spcBef>
              <a:buFont typeface="Arial MT"/>
              <a:buChar char="•"/>
            </a:pPr>
            <a:endParaRPr sz="2200">
              <a:latin typeface="Calibri"/>
              <a:cs typeface="Calibri"/>
            </a:endParaRPr>
          </a:p>
          <a:p>
            <a:pPr marL="367030" indent="-219075">
              <a:lnSpc>
                <a:spcPts val="2605"/>
              </a:lnSpc>
              <a:buFont typeface="Arial MT"/>
              <a:buChar char="•"/>
              <a:tabLst>
                <a:tab pos="367030" algn="l"/>
              </a:tabLst>
            </a:pPr>
            <a:r>
              <a:rPr dirty="0" sz="2200">
                <a:latin typeface="Calibri"/>
                <a:cs typeface="Calibri"/>
              </a:rPr>
              <a:t>Care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nu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au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primit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ajutor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minimis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în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ultimii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3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ani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(200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000€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/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100.000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întreprinderilor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605"/>
              </a:lnSpc>
              <a:tabLst>
                <a:tab pos="367665" algn="l"/>
                <a:tab pos="10156190" algn="l"/>
              </a:tabLst>
            </a:pP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	unice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care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 spc="-1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efectuează</a:t>
            </a:r>
            <a:r>
              <a:rPr dirty="0" u="sng" sz="2200" spc="-35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transport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2200" spc="-35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mărfuri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în</a:t>
            </a:r>
            <a:r>
              <a:rPr dirty="0" u="sng" sz="2200" spc="-35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contul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terților</a:t>
            </a:r>
            <a:r>
              <a:rPr dirty="0" u="sng" sz="2200" spc="-35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sau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contra</a:t>
            </a:r>
            <a:r>
              <a:rPr dirty="0" u="sng" sz="2200" spc="-4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2200" spc="-1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cost)</a:t>
            </a:r>
            <a:r>
              <a:rPr dirty="0" u="sng" sz="2200">
                <a:uFill>
                  <a:solidFill>
                    <a:srgbClr val="7B7E8A"/>
                  </a:solidFill>
                </a:uFill>
                <a:latin typeface="Calibri"/>
                <a:cs typeface="Calibri"/>
              </a:rPr>
              <a:t>	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42058" y="1434674"/>
            <a:ext cx="2873870" cy="2053702"/>
          </a:xfrm>
          <a:prstGeom prst="rect">
            <a:avLst/>
          </a:prstGeom>
        </p:spPr>
      </p:pic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4772032" y="1502846"/>
            <a:ext cx="2647950" cy="467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Persoane</a:t>
            </a:r>
            <a:r>
              <a:rPr dirty="0" sz="2900" spc="-14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eligibile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47005" y="2330043"/>
            <a:ext cx="971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75605" y="2315904"/>
            <a:ext cx="9946005" cy="3640454"/>
          </a:xfrm>
          <a:prstGeom prst="rect">
            <a:avLst/>
          </a:prstGeom>
        </p:spPr>
        <p:txBody>
          <a:bodyPr wrap="square" lIns="0" tIns="59055" rIns="0" bIns="0" rtlCol="0" vert="horz">
            <a:spAutoFit/>
          </a:bodyPr>
          <a:lstStyle/>
          <a:p>
            <a:pPr algn="just" marL="12700" marR="5080">
              <a:lnSpc>
                <a:spcPts val="1540"/>
              </a:lnSpc>
              <a:spcBef>
                <a:spcPts val="465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Persoane</a:t>
            </a:r>
            <a:r>
              <a:rPr dirty="0" sz="1600" spc="17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aflate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in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cautarea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unui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loc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1600" spc="17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munca</a:t>
            </a:r>
            <a:r>
              <a:rPr dirty="0" sz="1600" spc="16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este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angajată/nu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are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raporturi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serviciu,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data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includerii</a:t>
            </a:r>
            <a:r>
              <a:rPr dirty="0" sz="1600" spc="17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în </a:t>
            </a:r>
            <a:r>
              <a:rPr dirty="0" sz="1600">
                <a:latin typeface="Calibri"/>
                <a:cs typeface="Calibri"/>
              </a:rPr>
              <a:t>grupul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țintă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proiectului;</a:t>
            </a:r>
            <a:endParaRPr sz="16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630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Tineri</a:t>
            </a:r>
            <a:r>
              <a:rPr dirty="0" sz="1600" spc="-3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cu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005493"/>
                </a:solidFill>
                <a:latin typeface="Calibri"/>
                <a:cs typeface="Calibri"/>
              </a:rPr>
              <a:t>vârsta</a:t>
            </a:r>
            <a:r>
              <a:rPr dirty="0" sz="1600" spc="-2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1600" spc="-3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peste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30</a:t>
            </a:r>
            <a:r>
              <a:rPr dirty="0" sz="1600" spc="-2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ani</a:t>
            </a:r>
            <a:r>
              <a:rPr dirty="0" sz="1600" spc="-3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și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până</a:t>
            </a:r>
            <a:r>
              <a:rPr dirty="0" sz="1600" spc="-2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în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35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1600" spc="-2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ani</a:t>
            </a:r>
            <a:r>
              <a:rPr dirty="0" sz="1600" spc="-1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(neîmpliniți),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indiferent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statutul</a:t>
            </a:r>
            <a:r>
              <a:rPr dirty="0" sz="1600" spc="-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piața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muncii;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ts val="1540"/>
              </a:lnSpc>
              <a:spcBef>
                <a:spcPts val="990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Șomeri</a:t>
            </a:r>
            <a:r>
              <a:rPr dirty="0" sz="1600" spc="18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și</a:t>
            </a:r>
            <a:r>
              <a:rPr dirty="0" sz="1600" spc="18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șomeri</a:t>
            </a:r>
            <a:r>
              <a:rPr dirty="0" sz="1600" spc="18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1600" spc="18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lungă</a:t>
            </a:r>
            <a:r>
              <a:rPr dirty="0" sz="1600" spc="18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durată</a:t>
            </a:r>
            <a:r>
              <a:rPr dirty="0" sz="1600" spc="19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–</a:t>
            </a:r>
            <a:r>
              <a:rPr dirty="0" sz="1600" spc="185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</a:t>
            </a:r>
            <a:r>
              <a:rPr dirty="0" sz="1600" spc="1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încadrează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definiția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din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Legea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nr.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76/2002</a:t>
            </a:r>
            <a:r>
              <a:rPr dirty="0" sz="1600" spc="1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privind</a:t>
            </a:r>
            <a:r>
              <a:rPr dirty="0" sz="1600" spc="18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sistemul </a:t>
            </a:r>
            <a:r>
              <a:rPr dirty="0" sz="1600">
                <a:latin typeface="Calibri"/>
                <a:cs typeface="Calibri"/>
              </a:rPr>
              <a:t>asigurărilor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pentru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șomaj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și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stimularea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ocupării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forței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muncă;</a:t>
            </a:r>
            <a:endParaRPr sz="1600">
              <a:latin typeface="Calibri"/>
              <a:cs typeface="Calibri"/>
            </a:endParaRPr>
          </a:p>
          <a:p>
            <a:pPr algn="just" marL="12700" marR="5715">
              <a:lnSpc>
                <a:spcPts val="1540"/>
              </a:lnSpc>
              <a:spcBef>
                <a:spcPts val="994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Persoane</a:t>
            </a:r>
            <a:r>
              <a:rPr dirty="0" sz="1600" spc="-1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din</a:t>
            </a:r>
            <a:r>
              <a:rPr dirty="0" sz="1600" spc="-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grupuri</a:t>
            </a:r>
            <a:r>
              <a:rPr dirty="0" sz="1600" spc="-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005493"/>
                </a:solidFill>
                <a:latin typeface="Calibri"/>
                <a:cs typeface="Calibri"/>
              </a:rPr>
              <a:t>dezavantajate</a:t>
            </a:r>
            <a:r>
              <a:rPr dirty="0" sz="1600" spc="-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pe</a:t>
            </a:r>
            <a:r>
              <a:rPr dirty="0" sz="1600" spc="-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piața</a:t>
            </a:r>
            <a:r>
              <a:rPr dirty="0" sz="1600" spc="-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muncii</a:t>
            </a:r>
            <a:r>
              <a:rPr dirty="0" sz="1600" spc="-1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–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nivel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instruire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scăzut,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-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dizabilități</a:t>
            </a:r>
            <a:r>
              <a:rPr dirty="0" sz="1600" spc="-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sau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din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comunitățile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supuse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riscului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excluziune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socială,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din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zone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rurale,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eliberate</a:t>
            </a:r>
            <a:r>
              <a:rPr dirty="0" sz="1600" spc="320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din </a:t>
            </a:r>
            <a:r>
              <a:rPr dirty="0" sz="1600">
                <a:latin typeface="Calibri"/>
                <a:cs typeface="Calibri"/>
              </a:rPr>
              <a:t>detenție,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tineri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postinstituționalizați;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șomeri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un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nivel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redus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competențe,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8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vârsta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peste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50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90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ani,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reîntoarse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20">
                <a:latin typeface="Calibri"/>
                <a:cs typeface="Calibri"/>
              </a:rPr>
              <a:t>țară;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ts val="1540"/>
              </a:lnSpc>
              <a:spcBef>
                <a:spcPts val="994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Persoane</a:t>
            </a:r>
            <a:r>
              <a:rPr dirty="0" sz="1600" spc="110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inactive</a:t>
            </a:r>
            <a:r>
              <a:rPr dirty="0" sz="1600" spc="10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–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11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fac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parte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din</a:t>
            </a:r>
            <a:r>
              <a:rPr dirty="0" sz="1600" spc="11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forța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muncă,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</a:t>
            </a:r>
            <a:r>
              <a:rPr dirty="0" sz="1600" spc="11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sunt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nici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ocupate,</a:t>
            </a:r>
            <a:r>
              <a:rPr dirty="0" sz="1600" spc="114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nici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șomere;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Populația </a:t>
            </a:r>
            <a:r>
              <a:rPr dirty="0" sz="1600">
                <a:latin typeface="Calibri"/>
                <a:cs typeface="Calibri"/>
              </a:rPr>
              <a:t>inactivă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include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studenții,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pensionarii,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precum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și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acele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care,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deși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află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vârsta</a:t>
            </a:r>
            <a:r>
              <a:rPr dirty="0" sz="1600" spc="6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muncă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(15-</a:t>
            </a:r>
            <a:r>
              <a:rPr dirty="0" sz="1600">
                <a:latin typeface="Calibri"/>
                <a:cs typeface="Calibri"/>
              </a:rPr>
              <a:t>64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ani)</a:t>
            </a:r>
            <a:r>
              <a:rPr dirty="0" sz="1600" spc="6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nu </a:t>
            </a:r>
            <a:r>
              <a:rPr dirty="0" sz="1600">
                <a:latin typeface="Calibri"/>
                <a:cs typeface="Calibri"/>
              </a:rPr>
              <a:t>muncesc,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sunt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disponibili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și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nici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își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doresc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să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muncească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(casnice),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întreținute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alte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ori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de </a:t>
            </a:r>
            <a:r>
              <a:rPr dirty="0" sz="1600">
                <a:latin typeface="Calibri"/>
                <a:cs typeface="Calibri"/>
              </a:rPr>
              <a:t>stat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sau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se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întrețin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din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alte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venituri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(chirii,</a:t>
            </a:r>
            <a:r>
              <a:rPr dirty="0" sz="1600" spc="-3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dobânzi,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rente,</a:t>
            </a:r>
            <a:r>
              <a:rPr dirty="0" sz="1600" spc="-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etc.)</a:t>
            </a:r>
            <a:endParaRPr sz="1600">
              <a:latin typeface="Calibri"/>
              <a:cs typeface="Calibri"/>
            </a:endParaRPr>
          </a:p>
          <a:p>
            <a:pPr algn="just" marL="12700" marR="5080">
              <a:lnSpc>
                <a:spcPts val="1540"/>
              </a:lnSpc>
              <a:spcBef>
                <a:spcPts val="994"/>
              </a:spcBef>
            </a:pP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Tineri</a:t>
            </a:r>
            <a:r>
              <a:rPr dirty="0" sz="1600" spc="10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solidFill>
                  <a:srgbClr val="005493"/>
                </a:solidFill>
                <a:latin typeface="Calibri"/>
                <a:cs typeface="Calibri"/>
              </a:rPr>
              <a:t>NEETs</a:t>
            </a:r>
            <a:r>
              <a:rPr dirty="0" sz="1600" spc="105" b="1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–</a:t>
            </a:r>
            <a:r>
              <a:rPr dirty="0" sz="1600" spc="110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persoane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vârsta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cuprinsă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între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18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și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29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ani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care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au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un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loc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muncă,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urmează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o</a:t>
            </a:r>
            <a:r>
              <a:rPr dirty="0" sz="1600" spc="11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formă</a:t>
            </a:r>
            <a:r>
              <a:rPr dirty="0" sz="1600" spc="105">
                <a:latin typeface="Calibri"/>
                <a:cs typeface="Calibri"/>
              </a:rPr>
              <a:t> </a:t>
            </a:r>
            <a:r>
              <a:rPr dirty="0" sz="1600" spc="-25">
                <a:latin typeface="Calibri"/>
                <a:cs typeface="Calibri"/>
              </a:rPr>
              <a:t>de </a:t>
            </a:r>
            <a:r>
              <a:rPr dirty="0" sz="1600" spc="-10">
                <a:latin typeface="Calibri"/>
                <a:cs typeface="Calibri"/>
              </a:rPr>
              <a:t>învățământ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și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nu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participă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la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activități</a:t>
            </a:r>
            <a:r>
              <a:rPr dirty="0" sz="1600" spc="-2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de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formare</a:t>
            </a:r>
            <a:r>
              <a:rPr dirty="0" sz="1600" spc="-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profesională.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47005" y="2769321"/>
            <a:ext cx="97155" cy="670560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147005" y="3688228"/>
            <a:ext cx="971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147005" y="4596977"/>
            <a:ext cx="971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147005" y="5505725"/>
            <a:ext cx="9715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0">
                <a:latin typeface="Arial MT"/>
                <a:cs typeface="Arial MT"/>
              </a:rPr>
              <a:t>•</a:t>
            </a:r>
            <a:endParaRPr sz="1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8923" y="763359"/>
            <a:ext cx="373443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147005" y="1502846"/>
            <a:ext cx="7145655" cy="33127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44704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Ce</a:t>
            </a:r>
            <a:r>
              <a:rPr dirty="0" sz="2900" spc="-3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oferim?</a:t>
            </a:r>
            <a:endParaRPr sz="29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55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Program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formare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antreprenorială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Consiliere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și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orientare</a:t>
            </a:r>
            <a:r>
              <a:rPr dirty="0" sz="2800" spc="-7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profesională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Sprijin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pentru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înființarea</a:t>
            </a:r>
            <a:r>
              <a:rPr dirty="0" sz="2800" spc="-10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întreprinderilor</a:t>
            </a:r>
            <a:r>
              <a:rPr dirty="0" sz="2800" spc="-11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sociale</a:t>
            </a:r>
            <a:endParaRPr sz="2800">
              <a:latin typeface="Calibri"/>
              <a:cs typeface="Calibri"/>
            </a:endParaRPr>
          </a:p>
          <a:p>
            <a:pPr marL="213995" indent="-20129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13995" algn="l"/>
              </a:tabLst>
            </a:pPr>
            <a:r>
              <a:rPr dirty="0" sz="2800" spc="-10">
                <a:latin typeface="Calibri"/>
                <a:cs typeface="Calibri"/>
              </a:rPr>
              <a:t>Finanțare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nerambursabilă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-</a:t>
            </a:r>
            <a:r>
              <a:rPr dirty="0" sz="2800" spc="-9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316.000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25">
                <a:latin typeface="Calibri"/>
                <a:cs typeface="Calibri"/>
              </a:rPr>
              <a:t>lei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Plan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personalizat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activare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și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motivare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4" name="object 14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44540" y="2199604"/>
            <a:ext cx="2544517" cy="2544517"/>
          </a:xfrm>
          <a:prstGeom prst="rect">
            <a:avLst/>
          </a:prstGeom>
        </p:spPr>
      </p:pic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6146800" cy="7893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4697095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  <a:p>
            <a:pPr algn="ctr" marL="2317115">
              <a:lnSpc>
                <a:spcPts val="1350"/>
              </a:lnSpc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 marL="2317115">
              <a:lnSpc>
                <a:spcPct val="100000"/>
              </a:lnSpc>
              <a:spcBef>
                <a:spcPts val="140"/>
              </a:spcBef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Times New Roman"/>
                <a:cs typeface="Times New Roman"/>
              </a:rPr>
              <a:t>PEO/103/PEO_P4/OP4/ESO4.1/PEO_A52/316680</a:t>
            </a:r>
            <a:r>
              <a:rPr dirty="0" sz="1350" spc="-10">
                <a:latin typeface="Times New Roman"/>
                <a:cs typeface="Times New Roman"/>
              </a:rPr>
              <a:t>)</a:t>
            </a:r>
            <a:endParaRPr sz="135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147005" y="1508203"/>
            <a:ext cx="6404610" cy="330771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588385">
              <a:lnSpc>
                <a:spcPct val="100000"/>
              </a:lnSpc>
              <a:spcBef>
                <a:spcPts val="110"/>
              </a:spcBef>
            </a:pPr>
            <a:r>
              <a:rPr dirty="0" sz="2850">
                <a:solidFill>
                  <a:srgbClr val="005493"/>
                </a:solidFill>
                <a:latin typeface="Calibri"/>
                <a:cs typeface="Calibri"/>
              </a:rPr>
              <a:t>Pașii</a:t>
            </a:r>
            <a:r>
              <a:rPr dirty="0" sz="2850" spc="-5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850">
                <a:solidFill>
                  <a:srgbClr val="005493"/>
                </a:solidFill>
                <a:latin typeface="Calibri"/>
                <a:cs typeface="Calibri"/>
              </a:rPr>
              <a:t>spre</a:t>
            </a:r>
            <a:r>
              <a:rPr dirty="0" sz="2850" spc="-5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850" spc="-10">
                <a:solidFill>
                  <a:srgbClr val="005493"/>
                </a:solidFill>
                <a:latin typeface="Calibri"/>
                <a:cs typeface="Calibri"/>
              </a:rPr>
              <a:t>finanțare</a:t>
            </a:r>
            <a:endParaRPr sz="285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5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 spc="-10">
                <a:latin typeface="Calibri"/>
                <a:cs typeface="Calibri"/>
              </a:rPr>
              <a:t>Informare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și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înscriere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în</a:t>
            </a:r>
            <a:r>
              <a:rPr dirty="0" sz="2800" spc="-4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program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Participare</a:t>
            </a:r>
            <a:r>
              <a:rPr dirty="0" sz="2800" spc="-8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la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programul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8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formare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 spc="-10">
                <a:latin typeface="Calibri"/>
                <a:cs typeface="Calibri"/>
              </a:rPr>
              <a:t>Dezvoltarea</a:t>
            </a:r>
            <a:r>
              <a:rPr dirty="0" sz="2800" spc="-6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planului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afaceri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Selecție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pentru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finanțare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 spc="-10">
                <a:latin typeface="Calibri"/>
                <a:cs typeface="Calibri"/>
              </a:rPr>
              <a:t>Implementare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și</a:t>
            </a:r>
            <a:r>
              <a:rPr dirty="0" sz="2800" spc="-3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monitorizare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13" name="object 13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86713" y="2060572"/>
            <a:ext cx="3588471" cy="3588471"/>
          </a:xfrm>
          <a:prstGeom prst="rect">
            <a:avLst/>
          </a:prstGeom>
        </p:spPr>
      </p:pic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6146800" cy="7893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4697095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  <a:p>
            <a:pPr algn="ctr" marL="2317115">
              <a:lnSpc>
                <a:spcPts val="1350"/>
              </a:lnSpc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1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 marL="2317115">
              <a:lnSpc>
                <a:spcPct val="100000"/>
              </a:lnSpc>
              <a:spcBef>
                <a:spcPts val="140"/>
              </a:spcBef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Times New Roman"/>
                <a:cs typeface="Times New Roman"/>
              </a:rPr>
              <a:t>PEO/103/PEO_P4/OP4/ESO4.1/PEO_A52/316680</a:t>
            </a:r>
            <a:r>
              <a:rPr dirty="0" sz="1350" spc="-10">
                <a:latin typeface="Times New Roman"/>
                <a:cs typeface="Times New Roman"/>
              </a:rPr>
              <a:t>)</a:t>
            </a:r>
            <a:endParaRPr sz="1350">
              <a:latin typeface="Times New Roman"/>
              <a:cs typeface="Times New Roman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1147005" y="1508203"/>
            <a:ext cx="6203950" cy="278447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952875">
              <a:lnSpc>
                <a:spcPct val="100000"/>
              </a:lnSpc>
              <a:spcBef>
                <a:spcPts val="110"/>
              </a:spcBef>
            </a:pPr>
            <a:r>
              <a:rPr dirty="0" sz="2850">
                <a:solidFill>
                  <a:srgbClr val="005493"/>
                </a:solidFill>
                <a:latin typeface="Calibri"/>
                <a:cs typeface="Calibri"/>
              </a:rPr>
              <a:t>De</a:t>
            </a:r>
            <a:r>
              <a:rPr dirty="0" sz="2850" spc="-5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850">
                <a:solidFill>
                  <a:srgbClr val="005493"/>
                </a:solidFill>
                <a:latin typeface="Calibri"/>
                <a:cs typeface="Calibri"/>
              </a:rPr>
              <a:t>ce să </a:t>
            </a:r>
            <a:r>
              <a:rPr dirty="0" sz="2850" spc="-10">
                <a:solidFill>
                  <a:srgbClr val="005493"/>
                </a:solidFill>
                <a:latin typeface="Calibri"/>
                <a:cs typeface="Calibri"/>
              </a:rPr>
              <a:t>aplici?</a:t>
            </a:r>
            <a:endParaRPr sz="285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25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Sprijin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complet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pentru</a:t>
            </a:r>
            <a:r>
              <a:rPr dirty="0" sz="2800" spc="-50">
                <a:latin typeface="Calibri"/>
                <a:cs typeface="Calibri"/>
              </a:rPr>
              <a:t> </a:t>
            </a:r>
            <a:r>
              <a:rPr dirty="0" sz="2800" spc="-40">
                <a:latin typeface="Calibri"/>
                <a:cs typeface="Calibri"/>
              </a:rPr>
              <a:t>start-</a:t>
            </a:r>
            <a:r>
              <a:rPr dirty="0" sz="2800">
                <a:latin typeface="Calibri"/>
                <a:cs typeface="Calibri"/>
              </a:rPr>
              <a:t>up</a:t>
            </a:r>
            <a:r>
              <a:rPr dirty="0" sz="2800" spc="-5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social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Consiliere</a:t>
            </a:r>
            <a:r>
              <a:rPr dirty="0" sz="2800" spc="-7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personalizată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>
                <a:latin typeface="Calibri"/>
                <a:cs typeface="Calibri"/>
              </a:rPr>
              <a:t>Platformă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virtuală</a:t>
            </a:r>
            <a:r>
              <a:rPr dirty="0" sz="2800" spc="-95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dedicată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240665" algn="l"/>
              </a:tabLst>
            </a:pPr>
            <a:r>
              <a:rPr dirty="0" sz="2800" spc="-10">
                <a:latin typeface="Calibri"/>
                <a:cs typeface="Calibri"/>
              </a:rPr>
              <a:t>Oportunitatea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de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a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genera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>
                <a:latin typeface="Calibri"/>
                <a:cs typeface="Calibri"/>
              </a:rPr>
              <a:t>impact</a:t>
            </a:r>
            <a:r>
              <a:rPr dirty="0" sz="2800" spc="-40">
                <a:latin typeface="Calibri"/>
                <a:cs typeface="Calibri"/>
              </a:rPr>
              <a:t> </a:t>
            </a:r>
            <a:r>
              <a:rPr dirty="0" sz="2800" spc="-10">
                <a:latin typeface="Calibri"/>
                <a:cs typeface="Calibri"/>
              </a:rPr>
              <a:t>social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4497857" y="1502846"/>
            <a:ext cx="3196590" cy="467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Documente</a:t>
            </a:r>
            <a:r>
              <a:rPr dirty="0" sz="2900" spc="-11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necesare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47005" y="2213526"/>
            <a:ext cx="106045" cy="1605280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375605" y="2196033"/>
            <a:ext cx="4551045" cy="332612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898014">
              <a:lnSpc>
                <a:spcPct val="144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Copie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Carte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Identitate </a:t>
            </a:r>
            <a:r>
              <a:rPr dirty="0" sz="1800">
                <a:latin typeface="Calibri"/>
                <a:cs typeface="Calibri"/>
              </a:rPr>
              <a:t>Copie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Certificat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Naștere </a:t>
            </a:r>
            <a:r>
              <a:rPr dirty="0" sz="1800">
                <a:latin typeface="Calibri"/>
                <a:cs typeface="Calibri"/>
              </a:rPr>
              <a:t>Copie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Certificat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Căsătorie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ts val="2110"/>
              </a:lnSpc>
              <a:spcBef>
                <a:spcPts val="1060"/>
              </a:spcBef>
            </a:pPr>
            <a:r>
              <a:rPr dirty="0" sz="1800">
                <a:latin typeface="Calibri"/>
                <a:cs typeface="Calibri"/>
              </a:rPr>
              <a:t>Copie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diplomă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studii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(</a:t>
            </a:r>
            <a:r>
              <a:rPr dirty="0" sz="1800" spc="-10">
                <a:solidFill>
                  <a:srgbClr val="FF2600"/>
                </a:solidFill>
                <a:latin typeface="Calibri"/>
                <a:cs typeface="Calibri"/>
              </a:rPr>
              <a:t>obligatoriu</a:t>
            </a:r>
            <a:r>
              <a:rPr dirty="0" sz="1800" spc="-40">
                <a:solidFill>
                  <a:srgbClr val="FF2600"/>
                </a:solidFill>
                <a:latin typeface="Calibri"/>
                <a:cs typeface="Calibri"/>
              </a:rPr>
              <a:t> </a:t>
            </a:r>
            <a:r>
              <a:rPr dirty="0" sz="1800">
                <a:solidFill>
                  <a:srgbClr val="FF2600"/>
                </a:solidFill>
                <a:latin typeface="Calibri"/>
                <a:cs typeface="Calibri"/>
              </a:rPr>
              <a:t>minim</a:t>
            </a:r>
            <a:r>
              <a:rPr dirty="0" sz="1800" spc="-45">
                <a:solidFill>
                  <a:srgbClr val="FF2600"/>
                </a:solidFill>
                <a:latin typeface="Calibri"/>
                <a:cs typeface="Calibri"/>
              </a:rPr>
              <a:t> </a:t>
            </a:r>
            <a:r>
              <a:rPr dirty="0" sz="1800" spc="-10">
                <a:solidFill>
                  <a:srgbClr val="FF2600"/>
                </a:solidFill>
                <a:latin typeface="Calibri"/>
                <a:cs typeface="Calibri"/>
              </a:rPr>
              <a:t>liceu/ bacalaureat</a:t>
            </a:r>
            <a:r>
              <a:rPr dirty="0" sz="1800" spc="-1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12700" marR="779780">
              <a:lnSpc>
                <a:spcPts val="2110"/>
              </a:lnSpc>
              <a:spcBef>
                <a:spcPts val="1000"/>
              </a:spcBef>
            </a:pPr>
            <a:r>
              <a:rPr dirty="0" sz="1800" spc="-10">
                <a:latin typeface="Calibri"/>
                <a:cs typeface="Calibri"/>
              </a:rPr>
              <a:t>Declarație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consimțământ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pentru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date </a:t>
            </a:r>
            <a:r>
              <a:rPr dirty="0" sz="1800" spc="-10">
                <a:latin typeface="Calibri"/>
                <a:cs typeface="Calibri"/>
              </a:rPr>
              <a:t>personale</a:t>
            </a:r>
            <a:endParaRPr sz="1800">
              <a:latin typeface="Calibri"/>
              <a:cs typeface="Calibri"/>
            </a:endParaRPr>
          </a:p>
          <a:p>
            <a:pPr marL="12700" marR="1423670">
              <a:lnSpc>
                <a:spcPts val="3110"/>
              </a:lnSpc>
              <a:spcBef>
                <a:spcPts val="35"/>
              </a:spcBef>
            </a:pPr>
            <a:r>
              <a:rPr dirty="0" sz="1800" spc="-10">
                <a:latin typeface="Calibri"/>
                <a:cs typeface="Calibri"/>
              </a:rPr>
              <a:t>Declarație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privind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dubla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finanțare </a:t>
            </a:r>
            <a:r>
              <a:rPr dirty="0" sz="1800">
                <a:latin typeface="Calibri"/>
                <a:cs typeface="Calibri"/>
              </a:rPr>
              <a:t>Acord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GDPR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1147005" y="4181819"/>
            <a:ext cx="1060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147005" y="4724073"/>
            <a:ext cx="106045" cy="815340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800" spc="-50">
                <a:latin typeface="Arial MT"/>
                <a:cs typeface="Arial MT"/>
              </a:rPr>
              <a:t>•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6450648" y="2171441"/>
            <a:ext cx="4194810" cy="3530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3040" marR="271145" indent="-180975">
              <a:lnSpc>
                <a:spcPct val="106500"/>
              </a:lnSpc>
              <a:spcBef>
                <a:spcPts val="100"/>
              </a:spcBef>
              <a:buChar char="•"/>
              <a:tabLst>
                <a:tab pos="193040" algn="l"/>
              </a:tabLst>
            </a:pPr>
            <a:r>
              <a:rPr dirty="0" sz="1800" spc="-10">
                <a:latin typeface="Calibri"/>
                <a:cs typeface="Calibri"/>
              </a:rPr>
              <a:t>Declarație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privind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intenția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înființa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întreprindere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socială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în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mediul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urban</a:t>
            </a:r>
            <a:endParaRPr sz="1800">
              <a:latin typeface="Calibri"/>
              <a:cs typeface="Calibri"/>
            </a:endParaRPr>
          </a:p>
          <a:p>
            <a:pPr marL="193040" indent="-180340">
              <a:lnSpc>
                <a:spcPct val="100000"/>
              </a:lnSpc>
              <a:spcBef>
                <a:spcPts val="140"/>
              </a:spcBef>
              <a:buChar char="•"/>
              <a:tabLst>
                <a:tab pos="193040" algn="l"/>
              </a:tabLst>
            </a:pPr>
            <a:r>
              <a:rPr dirty="0" sz="1800">
                <a:latin typeface="Calibri"/>
                <a:cs typeface="Calibri"/>
              </a:rPr>
              <a:t>Formular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înregistrare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în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grupul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țintă</a:t>
            </a:r>
            <a:endParaRPr sz="1800">
              <a:latin typeface="Calibri"/>
              <a:cs typeface="Calibri"/>
            </a:endParaRPr>
          </a:p>
          <a:p>
            <a:pPr marL="193040" marR="5080" indent="-180975">
              <a:lnSpc>
                <a:spcPct val="106500"/>
              </a:lnSpc>
              <a:buChar char="•"/>
              <a:tabLst>
                <a:tab pos="193040" algn="l"/>
              </a:tabLst>
            </a:pPr>
            <a:r>
              <a:rPr dirty="0" sz="1800" spc="-10">
                <a:latin typeface="Calibri"/>
                <a:cs typeface="Calibri"/>
              </a:rPr>
              <a:t>Declarație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propria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răspundere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că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nu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are </a:t>
            </a:r>
            <a:r>
              <a:rPr dirty="0" sz="1800" spc="-10">
                <a:latin typeface="Calibri"/>
                <a:cs typeface="Calibri"/>
              </a:rPr>
              <a:t>calitatea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angajat/administrator/ </a:t>
            </a:r>
            <a:r>
              <a:rPr dirty="0" sz="1800" spc="-20">
                <a:latin typeface="Calibri"/>
                <a:cs typeface="Calibri"/>
              </a:rPr>
              <a:t>reprezentant</a:t>
            </a:r>
            <a:r>
              <a:rPr dirty="0" sz="1800" spc="-10">
                <a:latin typeface="Calibri"/>
                <a:cs typeface="Calibri"/>
              </a:rPr>
              <a:t> legal/acționar </a:t>
            </a:r>
            <a:r>
              <a:rPr dirty="0" sz="1800">
                <a:latin typeface="Calibri"/>
                <a:cs typeface="Calibri"/>
              </a:rPr>
              <a:t>al</a:t>
            </a:r>
            <a:r>
              <a:rPr dirty="0" sz="1800" spc="-10">
                <a:latin typeface="Calibri"/>
                <a:cs typeface="Calibri"/>
              </a:rPr>
              <a:t> Catalactica </a:t>
            </a:r>
            <a:r>
              <a:rPr dirty="0" sz="1800" spc="-25">
                <a:latin typeface="Calibri"/>
                <a:cs typeface="Calibri"/>
              </a:rPr>
              <a:t>și </a:t>
            </a:r>
            <a:r>
              <a:rPr dirty="0" sz="1800">
                <a:latin typeface="Calibri"/>
                <a:cs typeface="Calibri"/>
              </a:rPr>
              <a:t>ai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PEO/OI</a:t>
            </a:r>
            <a:r>
              <a:rPr dirty="0" sz="1800" spc="3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PEO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precum</a:t>
            </a:r>
            <a:r>
              <a:rPr dirty="0" sz="1800" spc="3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și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</a:t>
            </a:r>
            <a:r>
              <a:rPr dirty="0" sz="1800" spc="3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nu</a:t>
            </a:r>
            <a:r>
              <a:rPr dirty="0" sz="1800" spc="31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are </a:t>
            </a:r>
            <a:r>
              <a:rPr dirty="0" sz="1800" spc="-10">
                <a:latin typeface="Calibri"/>
                <a:cs typeface="Calibri"/>
              </a:rPr>
              <a:t>calitatea</a:t>
            </a:r>
            <a:r>
              <a:rPr dirty="0" sz="1800" spc="-5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soț/soție/afin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până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la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gradul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II </a:t>
            </a:r>
            <a:r>
              <a:rPr dirty="0" sz="1800">
                <a:latin typeface="Calibri"/>
                <a:cs typeface="Calibri"/>
              </a:rPr>
              <a:t>inclusiv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cu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angajații/administratorii/ </a:t>
            </a:r>
            <a:r>
              <a:rPr dirty="0" sz="1800" spc="-20">
                <a:latin typeface="Calibri"/>
                <a:cs typeface="Calibri"/>
              </a:rPr>
              <a:t>reprezentanții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legali/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acționarii </a:t>
            </a:r>
            <a:r>
              <a:rPr dirty="0" sz="1800">
                <a:latin typeface="Calibri"/>
                <a:cs typeface="Calibri"/>
              </a:rPr>
              <a:t>administratorului</a:t>
            </a:r>
            <a:r>
              <a:rPr dirty="0" sz="1800" spc="1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1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grant</a:t>
            </a:r>
            <a:r>
              <a:rPr dirty="0" sz="1800" spc="1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și</a:t>
            </a:r>
            <a:r>
              <a:rPr dirty="0" sz="1800" spc="19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AM</a:t>
            </a:r>
            <a:r>
              <a:rPr dirty="0" sz="1800" spc="1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PEO/OI </a:t>
            </a:r>
            <a:r>
              <a:rPr dirty="0" sz="1800" spc="-25">
                <a:latin typeface="Calibri"/>
                <a:cs typeface="Calibri"/>
              </a:rPr>
              <a:t>PEO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863921" y="423526"/>
            <a:ext cx="1454785" cy="39560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"/>
              </a:spcBef>
            </a:pP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Cofinanțat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9529E"/>
                </a:solidFill>
                <a:latin typeface="Arial"/>
                <a:cs typeface="Arial"/>
              </a:rPr>
              <a:t>de </a:t>
            </a:r>
            <a:r>
              <a:rPr dirty="0" sz="1200" b="1">
                <a:solidFill>
                  <a:srgbClr val="09529E"/>
                </a:solidFill>
                <a:latin typeface="Arial"/>
                <a:cs typeface="Arial"/>
              </a:rPr>
              <a:t>Uniunea</a:t>
            </a:r>
            <a:r>
              <a:rPr dirty="0" sz="1200" spc="-65" b="1">
                <a:solidFill>
                  <a:srgbClr val="09529E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9529E"/>
                </a:solidFill>
                <a:latin typeface="Arial"/>
                <a:cs typeface="Arial"/>
              </a:rPr>
              <a:t>Europeană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042226" y="369283"/>
            <a:ext cx="553131" cy="563261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1023937" y="6007100"/>
            <a:ext cx="10144125" cy="6985"/>
          </a:xfrm>
          <a:custGeom>
            <a:avLst/>
            <a:gdLst/>
            <a:ahLst/>
            <a:cxnLst/>
            <a:rect l="l" t="t" r="r" b="b"/>
            <a:pathLst>
              <a:path w="10144125" h="6985">
                <a:moveTo>
                  <a:pt x="10144125" y="6450"/>
                </a:moveTo>
                <a:lnTo>
                  <a:pt x="0" y="6450"/>
                </a:lnTo>
                <a:lnTo>
                  <a:pt x="0" y="0"/>
                </a:lnTo>
                <a:lnTo>
                  <a:pt x="10144125" y="0"/>
                </a:lnTo>
                <a:lnTo>
                  <a:pt x="10144125" y="6450"/>
                </a:lnTo>
                <a:close/>
              </a:path>
            </a:pathLst>
          </a:custGeom>
          <a:solidFill>
            <a:srgbClr val="7B7E8A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873540" y="6245850"/>
            <a:ext cx="873945" cy="364322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47690" y="6245749"/>
            <a:ext cx="350571" cy="353337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68641" y="6169659"/>
            <a:ext cx="1503186" cy="447040"/>
          </a:xfrm>
          <a:prstGeom prst="rect">
            <a:avLst/>
          </a:prstGeom>
        </p:spPr>
      </p:pic>
      <p:grpSp>
        <p:nvGrpSpPr>
          <p:cNvPr id="8" name="object 8" descr=""/>
          <p:cNvGrpSpPr/>
          <p:nvPr/>
        </p:nvGrpSpPr>
        <p:grpSpPr>
          <a:xfrm>
            <a:off x="9518687" y="6277999"/>
            <a:ext cx="238760" cy="261620"/>
            <a:chOff x="9518687" y="6277999"/>
            <a:chExt cx="238760" cy="261620"/>
          </a:xfrm>
        </p:grpSpPr>
        <p:sp>
          <p:nvSpPr>
            <p:cNvPr id="9" name="object 9" descr=""/>
            <p:cNvSpPr/>
            <p:nvPr/>
          </p:nvSpPr>
          <p:spPr>
            <a:xfrm>
              <a:off x="9518687" y="6277999"/>
              <a:ext cx="238760" cy="261620"/>
            </a:xfrm>
            <a:custGeom>
              <a:avLst/>
              <a:gdLst/>
              <a:ahLst/>
              <a:cxnLst/>
              <a:rect l="l" t="t" r="r" b="b"/>
              <a:pathLst>
                <a:path w="238759" h="261620">
                  <a:moveTo>
                    <a:pt x="6356" y="35474"/>
                  </a:moveTo>
                  <a:lnTo>
                    <a:pt x="4022" y="42731"/>
                  </a:lnTo>
                  <a:lnTo>
                    <a:pt x="1986" y="49987"/>
                  </a:lnTo>
                  <a:lnTo>
                    <a:pt x="546" y="57243"/>
                  </a:lnTo>
                  <a:lnTo>
                    <a:pt x="0" y="64499"/>
                  </a:lnTo>
                  <a:lnTo>
                    <a:pt x="0" y="196724"/>
                  </a:lnTo>
                  <a:lnTo>
                    <a:pt x="15890" y="238649"/>
                  </a:lnTo>
                  <a:lnTo>
                    <a:pt x="38135" y="254774"/>
                  </a:lnTo>
                  <a:lnTo>
                    <a:pt x="38135" y="257998"/>
                  </a:lnTo>
                  <a:lnTo>
                    <a:pt x="47669" y="257998"/>
                  </a:lnTo>
                  <a:lnTo>
                    <a:pt x="50848" y="261224"/>
                  </a:lnTo>
                  <a:lnTo>
                    <a:pt x="222459" y="261224"/>
                  </a:lnTo>
                  <a:lnTo>
                    <a:pt x="184323" y="219299"/>
                  </a:lnTo>
                  <a:lnTo>
                    <a:pt x="60382" y="219299"/>
                  </a:lnTo>
                  <a:lnTo>
                    <a:pt x="57203" y="216074"/>
                  </a:lnTo>
                  <a:lnTo>
                    <a:pt x="50848" y="212849"/>
                  </a:lnTo>
                  <a:lnTo>
                    <a:pt x="44491" y="206399"/>
                  </a:lnTo>
                  <a:lnTo>
                    <a:pt x="41314" y="199949"/>
                  </a:lnTo>
                  <a:lnTo>
                    <a:pt x="38135" y="199949"/>
                  </a:lnTo>
                  <a:lnTo>
                    <a:pt x="38135" y="193499"/>
                  </a:lnTo>
                  <a:lnTo>
                    <a:pt x="34958" y="190274"/>
                  </a:lnTo>
                  <a:lnTo>
                    <a:pt x="34958" y="70949"/>
                  </a:lnTo>
                  <a:lnTo>
                    <a:pt x="38135" y="70949"/>
                  </a:lnTo>
                  <a:lnTo>
                    <a:pt x="38135" y="67724"/>
                  </a:lnTo>
                  <a:lnTo>
                    <a:pt x="6356" y="35474"/>
                  </a:lnTo>
                  <a:close/>
                </a:path>
                <a:path w="238759" h="261620">
                  <a:moveTo>
                    <a:pt x="238349" y="41924"/>
                  </a:moveTo>
                  <a:lnTo>
                    <a:pt x="203391" y="41924"/>
                  </a:lnTo>
                  <a:lnTo>
                    <a:pt x="203391" y="209624"/>
                  </a:lnTo>
                  <a:lnTo>
                    <a:pt x="238349" y="245099"/>
                  </a:lnTo>
                  <a:lnTo>
                    <a:pt x="238349" y="41924"/>
                  </a:lnTo>
                  <a:close/>
                </a:path>
                <a:path w="238759" h="261620">
                  <a:moveTo>
                    <a:pt x="238349" y="0"/>
                  </a:moveTo>
                  <a:lnTo>
                    <a:pt x="47669" y="0"/>
                  </a:lnTo>
                  <a:lnTo>
                    <a:pt x="47669" y="3224"/>
                  </a:lnTo>
                  <a:lnTo>
                    <a:pt x="38135" y="3224"/>
                  </a:lnTo>
                  <a:lnTo>
                    <a:pt x="31780" y="6450"/>
                  </a:lnTo>
                  <a:lnTo>
                    <a:pt x="25424" y="12899"/>
                  </a:lnTo>
                  <a:lnTo>
                    <a:pt x="19067" y="16124"/>
                  </a:lnTo>
                  <a:lnTo>
                    <a:pt x="50848" y="51599"/>
                  </a:lnTo>
                  <a:lnTo>
                    <a:pt x="50848" y="48374"/>
                  </a:lnTo>
                  <a:lnTo>
                    <a:pt x="54025" y="48374"/>
                  </a:lnTo>
                  <a:lnTo>
                    <a:pt x="54025" y="45149"/>
                  </a:lnTo>
                  <a:lnTo>
                    <a:pt x="57203" y="45149"/>
                  </a:lnTo>
                  <a:lnTo>
                    <a:pt x="60382" y="41924"/>
                  </a:lnTo>
                  <a:lnTo>
                    <a:pt x="238349" y="41924"/>
                  </a:lnTo>
                  <a:lnTo>
                    <a:pt x="238349" y="0"/>
                  </a:lnTo>
                  <a:close/>
                </a:path>
              </a:pathLst>
            </a:custGeom>
            <a:solidFill>
              <a:srgbClr val="6D8BC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569536" y="6339274"/>
              <a:ext cx="133475" cy="138674"/>
            </a:xfrm>
            <a:prstGeom prst="rect">
              <a:avLst/>
            </a:prstGeom>
          </p:spPr>
        </p:pic>
      </p:grpSp>
      <p:sp>
        <p:nvSpPr>
          <p:cNvPr id="11" name="object 11" descr=""/>
          <p:cNvSpPr/>
          <p:nvPr/>
        </p:nvSpPr>
        <p:spPr>
          <a:xfrm>
            <a:off x="9801529" y="6348948"/>
            <a:ext cx="1068070" cy="119380"/>
          </a:xfrm>
          <a:custGeom>
            <a:avLst/>
            <a:gdLst/>
            <a:ahLst/>
            <a:cxnLst/>
            <a:rect l="l" t="t" r="r" b="b"/>
            <a:pathLst>
              <a:path w="1068070" h="119379">
                <a:moveTo>
                  <a:pt x="791317" y="0"/>
                </a:moveTo>
                <a:lnTo>
                  <a:pt x="673732" y="0"/>
                </a:lnTo>
                <a:lnTo>
                  <a:pt x="673732" y="119324"/>
                </a:lnTo>
                <a:lnTo>
                  <a:pt x="699155" y="119324"/>
                </a:lnTo>
                <a:lnTo>
                  <a:pt x="699155" y="74174"/>
                </a:lnTo>
                <a:lnTo>
                  <a:pt x="791317" y="74174"/>
                </a:lnTo>
                <a:lnTo>
                  <a:pt x="800851" y="64499"/>
                </a:lnTo>
                <a:lnTo>
                  <a:pt x="800851" y="54824"/>
                </a:lnTo>
                <a:lnTo>
                  <a:pt x="699155" y="54824"/>
                </a:lnTo>
                <a:lnTo>
                  <a:pt x="699155" y="19349"/>
                </a:lnTo>
                <a:lnTo>
                  <a:pt x="800851" y="19349"/>
                </a:lnTo>
                <a:lnTo>
                  <a:pt x="800851" y="9674"/>
                </a:lnTo>
                <a:lnTo>
                  <a:pt x="794495" y="6449"/>
                </a:lnTo>
                <a:lnTo>
                  <a:pt x="791317" y="0"/>
                </a:lnTo>
                <a:close/>
              </a:path>
              <a:path w="1068070" h="119379">
                <a:moveTo>
                  <a:pt x="756359" y="74174"/>
                </a:moveTo>
                <a:lnTo>
                  <a:pt x="724579" y="74174"/>
                </a:lnTo>
                <a:lnTo>
                  <a:pt x="775427" y="119324"/>
                </a:lnTo>
                <a:lnTo>
                  <a:pt x="800851" y="119324"/>
                </a:lnTo>
                <a:lnTo>
                  <a:pt x="804744" y="112364"/>
                </a:lnTo>
                <a:lnTo>
                  <a:pt x="756359" y="74174"/>
                </a:lnTo>
                <a:close/>
              </a:path>
              <a:path w="1068070" h="119379">
                <a:moveTo>
                  <a:pt x="804744" y="112364"/>
                </a:moveTo>
                <a:lnTo>
                  <a:pt x="800851" y="119324"/>
                </a:lnTo>
                <a:lnTo>
                  <a:pt x="813563" y="119324"/>
                </a:lnTo>
                <a:lnTo>
                  <a:pt x="804744" y="112364"/>
                </a:lnTo>
                <a:close/>
              </a:path>
              <a:path w="1068070" h="119379">
                <a:moveTo>
                  <a:pt x="893013" y="0"/>
                </a:moveTo>
                <a:lnTo>
                  <a:pt x="867589" y="0"/>
                </a:lnTo>
                <a:lnTo>
                  <a:pt x="804744" y="112364"/>
                </a:lnTo>
                <a:lnTo>
                  <a:pt x="813563" y="119324"/>
                </a:lnTo>
                <a:lnTo>
                  <a:pt x="829453" y="119324"/>
                </a:lnTo>
                <a:lnTo>
                  <a:pt x="838987" y="93524"/>
                </a:lnTo>
                <a:lnTo>
                  <a:pt x="947812" y="93524"/>
                </a:lnTo>
                <a:lnTo>
                  <a:pt x="936474" y="74174"/>
                </a:lnTo>
                <a:lnTo>
                  <a:pt x="854877" y="74174"/>
                </a:lnTo>
                <a:lnTo>
                  <a:pt x="880300" y="22574"/>
                </a:lnTo>
                <a:lnTo>
                  <a:pt x="906240" y="22574"/>
                </a:lnTo>
                <a:lnTo>
                  <a:pt x="893013" y="0"/>
                </a:lnTo>
                <a:close/>
              </a:path>
              <a:path w="1068070" h="119379">
                <a:moveTo>
                  <a:pt x="947812" y="93524"/>
                </a:moveTo>
                <a:lnTo>
                  <a:pt x="918437" y="93524"/>
                </a:lnTo>
                <a:lnTo>
                  <a:pt x="931148" y="119324"/>
                </a:lnTo>
                <a:lnTo>
                  <a:pt x="962929" y="119324"/>
                </a:lnTo>
                <a:lnTo>
                  <a:pt x="947812" y="93524"/>
                </a:lnTo>
                <a:close/>
              </a:path>
              <a:path w="1068070" h="119379">
                <a:moveTo>
                  <a:pt x="1013776" y="22574"/>
                </a:moveTo>
                <a:lnTo>
                  <a:pt x="985174" y="22574"/>
                </a:lnTo>
                <a:lnTo>
                  <a:pt x="985174" y="119324"/>
                </a:lnTo>
                <a:lnTo>
                  <a:pt x="1013776" y="119324"/>
                </a:lnTo>
                <a:lnTo>
                  <a:pt x="1013776" y="22574"/>
                </a:lnTo>
                <a:close/>
              </a:path>
              <a:path w="1068070" h="119379">
                <a:moveTo>
                  <a:pt x="906240" y="22574"/>
                </a:moveTo>
                <a:lnTo>
                  <a:pt x="880300" y="22574"/>
                </a:lnTo>
                <a:lnTo>
                  <a:pt x="905725" y="74174"/>
                </a:lnTo>
                <a:lnTo>
                  <a:pt x="936474" y="74174"/>
                </a:lnTo>
                <a:lnTo>
                  <a:pt x="906240" y="22574"/>
                </a:lnTo>
                <a:close/>
              </a:path>
              <a:path w="1068070" h="119379">
                <a:moveTo>
                  <a:pt x="800851" y="19349"/>
                </a:moveTo>
                <a:lnTo>
                  <a:pt x="765893" y="19349"/>
                </a:lnTo>
                <a:lnTo>
                  <a:pt x="769071" y="22574"/>
                </a:lnTo>
                <a:lnTo>
                  <a:pt x="772250" y="22574"/>
                </a:lnTo>
                <a:lnTo>
                  <a:pt x="775427" y="25799"/>
                </a:lnTo>
                <a:lnTo>
                  <a:pt x="775427" y="51599"/>
                </a:lnTo>
                <a:lnTo>
                  <a:pt x="772250" y="54824"/>
                </a:lnTo>
                <a:lnTo>
                  <a:pt x="800851" y="54824"/>
                </a:lnTo>
                <a:lnTo>
                  <a:pt x="800851" y="19349"/>
                </a:lnTo>
                <a:close/>
              </a:path>
              <a:path w="1068070" h="119379">
                <a:moveTo>
                  <a:pt x="1067802" y="0"/>
                </a:moveTo>
                <a:lnTo>
                  <a:pt x="931148" y="0"/>
                </a:lnTo>
                <a:lnTo>
                  <a:pt x="931148" y="22574"/>
                </a:lnTo>
                <a:lnTo>
                  <a:pt x="1067802" y="22574"/>
                </a:lnTo>
                <a:lnTo>
                  <a:pt x="1067802" y="0"/>
                </a:lnTo>
                <a:close/>
              </a:path>
              <a:path w="1068070" h="119379">
                <a:moveTo>
                  <a:pt x="629290" y="100"/>
                </a:moveTo>
                <a:lnTo>
                  <a:pt x="520444" y="100"/>
                </a:lnTo>
                <a:lnTo>
                  <a:pt x="513641" y="806"/>
                </a:lnTo>
                <a:lnTo>
                  <a:pt x="507434" y="2721"/>
                </a:lnTo>
                <a:lnTo>
                  <a:pt x="502121" y="6449"/>
                </a:lnTo>
                <a:lnTo>
                  <a:pt x="502121" y="9674"/>
                </a:lnTo>
                <a:lnTo>
                  <a:pt x="498943" y="19349"/>
                </a:lnTo>
                <a:lnTo>
                  <a:pt x="498943" y="103199"/>
                </a:lnTo>
                <a:lnTo>
                  <a:pt x="502121" y="109649"/>
                </a:lnTo>
                <a:lnTo>
                  <a:pt x="502121" y="116099"/>
                </a:lnTo>
                <a:lnTo>
                  <a:pt x="507434" y="117963"/>
                </a:lnTo>
                <a:lnTo>
                  <a:pt x="513641" y="118921"/>
                </a:lnTo>
                <a:lnTo>
                  <a:pt x="521416" y="119324"/>
                </a:lnTo>
                <a:lnTo>
                  <a:pt x="629240" y="119324"/>
                </a:lnTo>
                <a:lnTo>
                  <a:pt x="638774" y="109649"/>
                </a:lnTo>
                <a:lnTo>
                  <a:pt x="638774" y="99974"/>
                </a:lnTo>
                <a:lnTo>
                  <a:pt x="527545" y="99974"/>
                </a:lnTo>
                <a:lnTo>
                  <a:pt x="527545" y="22574"/>
                </a:lnTo>
                <a:lnTo>
                  <a:pt x="638774" y="22574"/>
                </a:lnTo>
                <a:lnTo>
                  <a:pt x="638774" y="9674"/>
                </a:lnTo>
                <a:lnTo>
                  <a:pt x="632418" y="6449"/>
                </a:lnTo>
                <a:lnTo>
                  <a:pt x="629290" y="100"/>
                </a:lnTo>
                <a:close/>
              </a:path>
              <a:path w="1068070" h="119379">
                <a:moveTo>
                  <a:pt x="638774" y="51599"/>
                </a:moveTo>
                <a:lnTo>
                  <a:pt x="565680" y="51599"/>
                </a:lnTo>
                <a:lnTo>
                  <a:pt x="565680" y="70949"/>
                </a:lnTo>
                <a:lnTo>
                  <a:pt x="613350" y="70949"/>
                </a:lnTo>
                <a:lnTo>
                  <a:pt x="613350" y="99974"/>
                </a:lnTo>
                <a:lnTo>
                  <a:pt x="638774" y="99974"/>
                </a:lnTo>
                <a:lnTo>
                  <a:pt x="638774" y="51599"/>
                </a:lnTo>
                <a:close/>
              </a:path>
              <a:path w="1068070" h="119379">
                <a:moveTo>
                  <a:pt x="638774" y="22574"/>
                </a:moveTo>
                <a:lnTo>
                  <a:pt x="613350" y="22574"/>
                </a:lnTo>
                <a:lnTo>
                  <a:pt x="613350" y="35474"/>
                </a:lnTo>
                <a:lnTo>
                  <a:pt x="638774" y="29024"/>
                </a:lnTo>
                <a:lnTo>
                  <a:pt x="638774" y="22574"/>
                </a:lnTo>
                <a:close/>
              </a:path>
              <a:path w="1068070" h="119379">
                <a:moveTo>
                  <a:pt x="476697" y="0"/>
                </a:moveTo>
                <a:lnTo>
                  <a:pt x="352755" y="0"/>
                </a:lnTo>
                <a:lnTo>
                  <a:pt x="352755" y="119324"/>
                </a:lnTo>
                <a:lnTo>
                  <a:pt x="476697" y="119324"/>
                </a:lnTo>
                <a:lnTo>
                  <a:pt x="476697" y="99974"/>
                </a:lnTo>
                <a:lnTo>
                  <a:pt x="381356" y="99974"/>
                </a:lnTo>
                <a:lnTo>
                  <a:pt x="381356" y="67724"/>
                </a:lnTo>
                <a:lnTo>
                  <a:pt x="435383" y="67724"/>
                </a:lnTo>
                <a:lnTo>
                  <a:pt x="435383" y="48374"/>
                </a:lnTo>
                <a:lnTo>
                  <a:pt x="381356" y="48374"/>
                </a:lnTo>
                <a:lnTo>
                  <a:pt x="381356" y="19349"/>
                </a:lnTo>
                <a:lnTo>
                  <a:pt x="476697" y="19349"/>
                </a:lnTo>
                <a:lnTo>
                  <a:pt x="476697" y="0"/>
                </a:lnTo>
                <a:close/>
              </a:path>
              <a:path w="1068070" h="119379">
                <a:moveTo>
                  <a:pt x="292374" y="22574"/>
                </a:moveTo>
                <a:lnTo>
                  <a:pt x="263772" y="22574"/>
                </a:lnTo>
                <a:lnTo>
                  <a:pt x="263772" y="119324"/>
                </a:lnTo>
                <a:lnTo>
                  <a:pt x="292374" y="119324"/>
                </a:lnTo>
                <a:lnTo>
                  <a:pt x="292374" y="22574"/>
                </a:lnTo>
                <a:close/>
              </a:path>
              <a:path w="1068070" h="119379">
                <a:moveTo>
                  <a:pt x="346400" y="0"/>
                </a:moveTo>
                <a:lnTo>
                  <a:pt x="209746" y="0"/>
                </a:lnTo>
                <a:lnTo>
                  <a:pt x="209746" y="22574"/>
                </a:lnTo>
                <a:lnTo>
                  <a:pt x="346400" y="22574"/>
                </a:lnTo>
                <a:lnTo>
                  <a:pt x="346400" y="0"/>
                </a:lnTo>
                <a:close/>
              </a:path>
              <a:path w="1068070" h="119379">
                <a:moveTo>
                  <a:pt x="79448" y="0"/>
                </a:moveTo>
                <a:lnTo>
                  <a:pt x="60380" y="0"/>
                </a:lnTo>
                <a:lnTo>
                  <a:pt x="60380" y="119324"/>
                </a:lnTo>
                <a:lnTo>
                  <a:pt x="85805" y="119324"/>
                </a:lnTo>
                <a:lnTo>
                  <a:pt x="85805" y="51599"/>
                </a:lnTo>
                <a:lnTo>
                  <a:pt x="82626" y="45149"/>
                </a:lnTo>
                <a:lnTo>
                  <a:pt x="82626" y="35474"/>
                </a:lnTo>
                <a:lnTo>
                  <a:pt x="122351" y="35474"/>
                </a:lnTo>
                <a:lnTo>
                  <a:pt x="79448" y="0"/>
                </a:lnTo>
                <a:close/>
              </a:path>
              <a:path w="1068070" h="119379">
                <a:moveTo>
                  <a:pt x="122351" y="35474"/>
                </a:moveTo>
                <a:lnTo>
                  <a:pt x="82626" y="35474"/>
                </a:lnTo>
                <a:lnTo>
                  <a:pt x="88982" y="41924"/>
                </a:lnTo>
                <a:lnTo>
                  <a:pt x="92160" y="41924"/>
                </a:lnTo>
                <a:lnTo>
                  <a:pt x="92160" y="45149"/>
                </a:lnTo>
                <a:lnTo>
                  <a:pt x="184322" y="119324"/>
                </a:lnTo>
                <a:lnTo>
                  <a:pt x="203390" y="119324"/>
                </a:lnTo>
                <a:lnTo>
                  <a:pt x="203390" y="83849"/>
                </a:lnTo>
                <a:lnTo>
                  <a:pt x="174788" y="83849"/>
                </a:lnTo>
                <a:lnTo>
                  <a:pt x="174788" y="80624"/>
                </a:lnTo>
                <a:lnTo>
                  <a:pt x="168432" y="74174"/>
                </a:lnTo>
                <a:lnTo>
                  <a:pt x="165254" y="74174"/>
                </a:lnTo>
                <a:lnTo>
                  <a:pt x="165254" y="70949"/>
                </a:lnTo>
                <a:lnTo>
                  <a:pt x="122351" y="35474"/>
                </a:lnTo>
                <a:close/>
              </a:path>
              <a:path w="1068070" h="119379">
                <a:moveTo>
                  <a:pt x="203390" y="0"/>
                </a:moveTo>
                <a:lnTo>
                  <a:pt x="174788" y="0"/>
                </a:lnTo>
                <a:lnTo>
                  <a:pt x="174788" y="77399"/>
                </a:lnTo>
                <a:lnTo>
                  <a:pt x="177966" y="83849"/>
                </a:lnTo>
                <a:lnTo>
                  <a:pt x="203390" y="83849"/>
                </a:lnTo>
                <a:lnTo>
                  <a:pt x="203390" y="0"/>
                </a:lnTo>
                <a:close/>
              </a:path>
              <a:path w="1068070" h="119379">
                <a:moveTo>
                  <a:pt x="28601" y="0"/>
                </a:moveTo>
                <a:lnTo>
                  <a:pt x="0" y="0"/>
                </a:lnTo>
                <a:lnTo>
                  <a:pt x="0" y="119324"/>
                </a:lnTo>
                <a:lnTo>
                  <a:pt x="28601" y="119324"/>
                </a:lnTo>
                <a:lnTo>
                  <a:pt x="28601" y="0"/>
                </a:lnTo>
                <a:close/>
              </a:path>
            </a:pathLst>
          </a:custGeom>
          <a:solidFill>
            <a:srgbClr val="504C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4229653" y="763359"/>
            <a:ext cx="3733165" cy="42354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ts val="1545"/>
              </a:lnSpc>
              <a:spcBef>
                <a:spcPts val="135"/>
              </a:spcBef>
            </a:pPr>
            <a:r>
              <a:rPr dirty="0" sz="1350" b="1">
                <a:latin typeface="Calibri"/>
                <a:cs typeface="Calibri"/>
              </a:rPr>
              <a:t>INES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-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INVESTIȚII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NOI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ÎN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b="1">
                <a:latin typeface="Calibri"/>
                <a:cs typeface="Calibri"/>
              </a:rPr>
              <a:t>ECONOMIE</a:t>
            </a:r>
            <a:r>
              <a:rPr dirty="0" sz="1350" spc="50" b="1">
                <a:latin typeface="Calibri"/>
                <a:cs typeface="Calibri"/>
              </a:rPr>
              <a:t> </a:t>
            </a:r>
            <a:r>
              <a:rPr dirty="0" sz="1350" spc="-10" b="1">
                <a:latin typeface="Calibri"/>
                <a:cs typeface="Calibri"/>
              </a:rPr>
              <a:t>SOCIALĂ</a:t>
            </a:r>
            <a:endParaRPr sz="1350">
              <a:latin typeface="Calibri"/>
              <a:cs typeface="Calibri"/>
            </a:endParaRPr>
          </a:p>
          <a:p>
            <a:pPr algn="ctr">
              <a:lnSpc>
                <a:spcPts val="1545"/>
              </a:lnSpc>
            </a:pPr>
            <a:r>
              <a:rPr dirty="0" sz="1350" spc="-10">
                <a:latin typeface="Calibri"/>
                <a:cs typeface="Calibri"/>
              </a:rPr>
              <a:t>(</a:t>
            </a:r>
            <a:r>
              <a:rPr dirty="0" sz="1350" spc="-10" b="1">
                <a:solidFill>
                  <a:srgbClr val="FF2600"/>
                </a:solidFill>
                <a:latin typeface="Calibri"/>
                <a:cs typeface="Calibri"/>
              </a:rPr>
              <a:t>PEO/103/PEO_P4/OP4/ESO4.1/PEO_A52/316680</a:t>
            </a:r>
            <a:r>
              <a:rPr dirty="0" sz="1350" spc="-10">
                <a:latin typeface="Calibri"/>
                <a:cs typeface="Calibri"/>
              </a:rPr>
              <a:t>)</a:t>
            </a:r>
            <a:endParaRPr sz="135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82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dirty="0" spc="-10"/>
              <a:t>As</a:t>
            </a:r>
            <a:r>
              <a:rPr dirty="0" spc="-45"/>
              <a:t> </a:t>
            </a:r>
            <a:r>
              <a:rPr dirty="0"/>
              <a:t>ociația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entru</a:t>
            </a:r>
            <a:r>
              <a:rPr dirty="0" spc="60"/>
              <a:t> </a:t>
            </a:r>
            <a:r>
              <a:rPr dirty="0" spc="-10"/>
              <a:t>p</a:t>
            </a:r>
            <a:r>
              <a:rPr dirty="0" spc="-40"/>
              <a:t> </a:t>
            </a:r>
            <a:r>
              <a:rPr dirty="0"/>
              <a:t>romovare</a:t>
            </a:r>
            <a:r>
              <a:rPr dirty="0" spc="160"/>
              <a:t> </a:t>
            </a:r>
            <a:r>
              <a:rPr dirty="0" spc="-10"/>
              <a:t>incluzivă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4497857" y="1502846"/>
            <a:ext cx="3196590" cy="467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900">
                <a:solidFill>
                  <a:srgbClr val="005493"/>
                </a:solidFill>
                <a:latin typeface="Calibri"/>
                <a:cs typeface="Calibri"/>
              </a:rPr>
              <a:t>Documente</a:t>
            </a:r>
            <a:r>
              <a:rPr dirty="0" sz="2900" spc="-110">
                <a:solidFill>
                  <a:srgbClr val="005493"/>
                </a:solidFill>
                <a:latin typeface="Calibri"/>
                <a:cs typeface="Calibri"/>
              </a:rPr>
              <a:t> </a:t>
            </a:r>
            <a:r>
              <a:rPr dirty="0" sz="2900" spc="-10">
                <a:solidFill>
                  <a:srgbClr val="005493"/>
                </a:solidFill>
                <a:latin typeface="Calibri"/>
                <a:cs typeface="Calibri"/>
              </a:rPr>
              <a:t>necesare</a:t>
            </a:r>
            <a:endParaRPr sz="2900">
              <a:latin typeface="Calibri"/>
              <a:cs typeface="Calibri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147005" y="2316648"/>
            <a:ext cx="4605020" cy="295148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241300" marR="51435" indent="-228600">
              <a:lnSpc>
                <a:spcPts val="2110"/>
              </a:lnSpc>
              <a:spcBef>
                <a:spcPts val="210"/>
              </a:spcBef>
              <a:buFont typeface="Arial MT"/>
              <a:buChar char="•"/>
              <a:tabLst>
                <a:tab pos="241300" algn="l"/>
              </a:tabLst>
            </a:pPr>
            <a:r>
              <a:rPr dirty="0" sz="1800" spc="-10">
                <a:latin typeface="Calibri"/>
                <a:cs typeface="Calibri"/>
              </a:rPr>
              <a:t>Documente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din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care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să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reiasă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apartenența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la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 spc="-50">
                <a:latin typeface="Calibri"/>
                <a:cs typeface="Calibri"/>
              </a:rPr>
              <a:t>o </a:t>
            </a:r>
            <a:r>
              <a:rPr dirty="0" sz="1800" spc="-10">
                <a:latin typeface="Calibri"/>
                <a:cs typeface="Calibri"/>
              </a:rPr>
              <a:t>categorie</a:t>
            </a:r>
            <a:r>
              <a:rPr dirty="0" sz="1800" spc="-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grup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țintă</a:t>
            </a:r>
            <a:r>
              <a:rPr dirty="0" sz="1800" spc="-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eligibilă:</a:t>
            </a:r>
            <a:endParaRPr sz="1800">
              <a:latin typeface="Calibri"/>
              <a:cs typeface="Calibri"/>
            </a:endParaRPr>
          </a:p>
          <a:p>
            <a:pPr marL="313690" indent="-300990">
              <a:lnSpc>
                <a:spcPct val="100000"/>
              </a:lnSpc>
              <a:spcBef>
                <a:spcPts val="890"/>
              </a:spcBef>
              <a:buAutoNum type="alphaUcPeriod"/>
              <a:tabLst>
                <a:tab pos="313690" algn="l"/>
              </a:tabLst>
            </a:pPr>
            <a:r>
              <a:rPr dirty="0" sz="1800" spc="-10">
                <a:latin typeface="Calibri"/>
                <a:cs typeface="Calibri"/>
              </a:rPr>
              <a:t>Adeverință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AJOFM</a:t>
            </a:r>
            <a:endParaRPr sz="1800">
              <a:latin typeface="Calibri"/>
              <a:cs typeface="Calibri"/>
            </a:endParaRPr>
          </a:p>
          <a:p>
            <a:pPr marL="313690" indent="-300990">
              <a:lnSpc>
                <a:spcPct val="100000"/>
              </a:lnSpc>
              <a:spcBef>
                <a:spcPts val="950"/>
              </a:spcBef>
              <a:buAutoNum type="alphaUcPeriod"/>
              <a:tabLst>
                <a:tab pos="313690" algn="l"/>
              </a:tabLst>
            </a:pPr>
            <a:r>
              <a:rPr dirty="0" sz="1800">
                <a:latin typeface="Calibri"/>
                <a:cs typeface="Calibri"/>
              </a:rPr>
              <a:t>Anchetă</a:t>
            </a:r>
            <a:r>
              <a:rPr dirty="0" sz="1800" spc="-8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Socială</a:t>
            </a:r>
            <a:endParaRPr sz="1800">
              <a:latin typeface="Calibri"/>
              <a:cs typeface="Calibri"/>
            </a:endParaRPr>
          </a:p>
          <a:p>
            <a:pPr marL="313055" marR="6985" indent="-300990">
              <a:lnSpc>
                <a:spcPts val="2110"/>
              </a:lnSpc>
              <a:spcBef>
                <a:spcPts val="1060"/>
              </a:spcBef>
              <a:buAutoNum type="alphaUcPeriod"/>
              <a:tabLst>
                <a:tab pos="313055" algn="l"/>
              </a:tabLst>
            </a:pPr>
            <a:r>
              <a:rPr dirty="0" sz="1800" spc="-10">
                <a:latin typeface="Calibri"/>
                <a:cs typeface="Calibri"/>
              </a:rPr>
              <a:t>Declarație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proprie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răspundere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+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adeverință </a:t>
            </a:r>
            <a:r>
              <a:rPr dirty="0" sz="1800" spc="-20">
                <a:latin typeface="Calibri"/>
                <a:cs typeface="Calibri"/>
              </a:rPr>
              <a:t>ANAF</a:t>
            </a:r>
            <a:endParaRPr sz="1800">
              <a:latin typeface="Calibri"/>
              <a:cs typeface="Calibri"/>
            </a:endParaRPr>
          </a:p>
          <a:p>
            <a:pPr marL="313055" marR="5080" indent="-300990">
              <a:lnSpc>
                <a:spcPts val="2110"/>
              </a:lnSpc>
              <a:spcBef>
                <a:spcPts val="1000"/>
              </a:spcBef>
              <a:buAutoNum type="alphaUcPeriod"/>
              <a:tabLst>
                <a:tab pos="313055" algn="l"/>
              </a:tabLst>
            </a:pPr>
            <a:r>
              <a:rPr dirty="0" sz="1800">
                <a:latin typeface="Calibri"/>
                <a:cs typeface="Calibri"/>
              </a:rPr>
              <a:t>Fără</a:t>
            </a:r>
            <a:r>
              <a:rPr dirty="0" sz="1800" spc="-6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alte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documente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dacă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vârsta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este</a:t>
            </a:r>
            <a:r>
              <a:rPr dirty="0" sz="1800" spc="-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cuprinsă </a:t>
            </a:r>
            <a:r>
              <a:rPr dirty="0" sz="1800">
                <a:latin typeface="Calibri"/>
                <a:cs typeface="Calibri"/>
              </a:rPr>
              <a:t>între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30-</a:t>
            </a:r>
            <a:r>
              <a:rPr dirty="0" sz="1800">
                <a:latin typeface="Calibri"/>
                <a:cs typeface="Calibri"/>
              </a:rPr>
              <a:t>35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ani,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indiferent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-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statutul</a:t>
            </a:r>
            <a:r>
              <a:rPr dirty="0" sz="1800" spc="-35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pe </a:t>
            </a:r>
            <a:r>
              <a:rPr dirty="0" sz="1800">
                <a:latin typeface="Calibri"/>
                <a:cs typeface="Calibri"/>
              </a:rPr>
              <a:t>piața</a:t>
            </a:r>
            <a:r>
              <a:rPr dirty="0" sz="1800" spc="-7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muncii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549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Prezentare_INES</dc:title>
  <dcterms:created xsi:type="dcterms:W3CDTF">2024-12-17T15:51:18Z</dcterms:created>
  <dcterms:modified xsi:type="dcterms:W3CDTF">2024-12-17T15:51:18Z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2024-12-04T00:00:00Z</vt:filetime>
  </property>
  <property fmtid="{D5CDD505-2E9C-101B-9397-08002B2CF9AE}" pid="3" name="Creator">
    <vt:lpwstr>Keynote</vt:lpwstr>
  </property>
  <property fmtid="{D5CDD505-2E9C-101B-9397-08002B2CF9AE}" pid="4" name="LastSaved">
    <vt:filetime>2024-12-17T00:00:00Z</vt:filetime>
  </property>
  <property fmtid="{D5CDD505-2E9C-101B-9397-08002B2CF9AE}" pid="5" name="Producer">
    <vt:lpwstr>ABBYY FineReader 14</vt:lpwstr>
  </property>
</Properties>
</file>